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325" r:id="rId4"/>
    <p:sldId id="323" r:id="rId5"/>
    <p:sldId id="336" r:id="rId6"/>
    <p:sldId id="326" r:id="rId7"/>
    <p:sldId id="327" r:id="rId8"/>
    <p:sldId id="333" r:id="rId9"/>
    <p:sldId id="335" r:id="rId10"/>
    <p:sldId id="338" r:id="rId11"/>
    <p:sldId id="334" r:id="rId12"/>
    <p:sldId id="328" r:id="rId13"/>
  </p:sldIdLst>
  <p:sldSz cx="15125700" cy="10693400"/>
  <p:notesSz cx="9931400" cy="6794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4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199889487498276"/>
          <c:y val="0.34229244429888311"/>
          <c:w val="0.43921605194087587"/>
          <c:h val="0.4294113376877924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/>
              </a:solidFill>
            </c:spPr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5"/>
            <c:bubble3D val="0"/>
            <c:spPr>
              <a:solidFill>
                <a:schemeClr val="accent6"/>
              </a:solidFill>
            </c:spPr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7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Лист1!$A$2:$A$9</c:f>
              <c:strCache>
                <c:ptCount val="8"/>
                <c:pt idx="0">
                  <c:v>ВЦП «Аналитическая и информационная поддержка комплексного развития сельских территорий»</c:v>
                </c:pt>
                <c:pt idx="1">
                  <c:v>ВП «Обеспечение государственного мониторинга сельских территорий»</c:v>
                </c:pt>
                <c:pt idx="2">
                  <c:v>ВП «Развитие жилищного строительства на сельских территориях и повышение уровня благоустройства домохозяйств»</c:v>
                </c:pt>
                <c:pt idx="3">
                  <c:v>ВП «Содействие занятости сельского населения»</c:v>
                </c:pt>
                <c:pt idx="4">
                  <c:v>ВП «Благоустройство сельских территорий»</c:v>
                </c:pt>
                <c:pt idx="5">
                  <c:v>ВП «Развитие инженерной и транспортной инфраструктуры на сельских территориях»</c:v>
                </c:pt>
                <c:pt idx="6">
                  <c:v>ВП «Развитие инженерной и транспортной инфраструктуры на сельских территориях»</c:v>
                </c:pt>
                <c:pt idx="7">
                  <c:v>ВЦП «Современный облик сельских территорий»</c:v>
                </c:pt>
              </c:strCache>
            </c:strRef>
          </c:cat>
          <c:val>
            <c:numRef>
              <c:f>Лист1!$B$2:$B$9</c:f>
              <c:numCache>
                <c:formatCode>_-* #,##0.0000\ _₽_-;\-* #,##0.0000\ _₽_-;_-* "-"????\ _₽_-;_-@_-</c:formatCode>
                <c:ptCount val="8"/>
                <c:pt idx="0">
                  <c:v>10</c:v>
                </c:pt>
                <c:pt idx="1">
                  <c:v>10</c:v>
                </c:pt>
                <c:pt idx="2">
                  <c:v>931.27</c:v>
                </c:pt>
                <c:pt idx="3">
                  <c:v>307.52</c:v>
                </c:pt>
                <c:pt idx="4">
                  <c:v>122.3</c:v>
                </c:pt>
                <c:pt idx="5">
                  <c:v>8.2439999999999998</c:v>
                </c:pt>
                <c:pt idx="6">
                  <c:v>90</c:v>
                </c:pt>
                <c:pt idx="7">
                  <c:v>721.91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959870069016592E-3"/>
          <c:y val="6.0275830241207397E-2"/>
          <c:w val="0.98893178225974643"/>
          <c:h val="0.8026290733754104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внебюджетные средства</c:v>
                </c:pt>
              </c:strCache>
            </c:strRef>
          </c:tx>
          <c:spPr>
            <a:solidFill>
              <a:schemeClr val="bg2"/>
            </a:solidFill>
          </c:spPr>
          <c:invertIfNegative val="0"/>
          <c:dLbls>
            <c:dLbl>
              <c:idx val="0"/>
              <c:layout>
                <c:manualLayout>
                  <c:x val="-3.9124703368513735E-3"/>
                  <c:y val="5.9005619516326095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1052,9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96045324274476"/>
                      <c:h val="7.8969854342400822E-2"/>
                    </c:manualLayout>
                  </c15:layout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2020-2025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966.1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региональный бюджет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sz="2800" b="1" dirty="0" smtClean="0"/>
                      <a:t>11,9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600">
                    <a:latin typeface="Helvetica Neue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2020-2025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ФБ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4.7294680796332502E-3"/>
                  <c:y val="-3.8463364241476991E-2"/>
                </c:manualLayout>
              </c:layout>
              <c:tx>
                <c:rich>
                  <a:bodyPr/>
                  <a:lstStyle/>
                  <a:p>
                    <a:pPr>
                      <a:def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1 061,1</a:t>
                    </a:r>
                    <a:endParaRPr lang="en-US" sz="14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16,2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2020-2025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1054.8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959683680"/>
        <c:axId val="-959686944"/>
      </c:barChart>
      <c:catAx>
        <c:axId val="-9596836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-959686944"/>
        <c:crosses val="autoZero"/>
        <c:auto val="1"/>
        <c:lblAlgn val="ctr"/>
        <c:lblOffset val="100"/>
        <c:noMultiLvlLbl val="0"/>
      </c:catAx>
      <c:valAx>
        <c:axId val="-959686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959683680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/>
        </a:sp3d>
      </c:spPr>
    </c:plotArea>
    <c:plotVisOnly val="1"/>
    <c:dispBlanksAs val="gap"/>
    <c:showDLblsOverMax val="0"/>
  </c:chart>
  <c:txPr>
    <a:bodyPr/>
    <a:lstStyle/>
    <a:p>
      <a:pPr>
        <a:defRPr sz="1100" b="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сельского населения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35%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45%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55%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 </c:v>
                </c:pt>
                <c:pt idx="5">
                  <c:v>2025 год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 formatCode="0%">
                  <c:v>0.2</c:v>
                </c:pt>
                <c:pt idx="1">
                  <c:v>0.33500000000000002</c:v>
                </c:pt>
                <c:pt idx="2">
                  <c:v>0.43</c:v>
                </c:pt>
                <c:pt idx="3" formatCode="0%">
                  <c:v>0.5</c:v>
                </c:pt>
                <c:pt idx="4" formatCode="0%">
                  <c:v>0.56000000000000005</c:v>
                </c:pt>
                <c:pt idx="5" formatCode="0%">
                  <c:v>0.6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959686400"/>
        <c:axId val="-959689120"/>
      </c:lineChart>
      <c:catAx>
        <c:axId val="-95968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959689120"/>
        <c:crosses val="autoZero"/>
        <c:auto val="1"/>
        <c:lblAlgn val="ctr"/>
        <c:lblOffset val="100"/>
        <c:noMultiLvlLbl val="0"/>
      </c:catAx>
      <c:valAx>
        <c:axId val="-9596891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-959686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0.34286</cdr:x>
      <cdr:y>0.52239</cdr:y>
    </cdr:from>
    <cdr:to>
      <cdr:x>0.67619</cdr:x>
      <cdr:y>0.58955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2288" y="5040560"/>
          <a:ext cx="252028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0.63072</cdr:x>
      <cdr:y>0.49869</cdr:y>
    </cdr:from>
    <cdr:to>
      <cdr:x>0.89824</cdr:x>
      <cdr:y>0.59422</cdr:y>
    </cdr:to>
    <cdr:sp macro="" textlink="">
      <cdr:nvSpPr>
        <cdr:cNvPr id="24" name="Прямоугольник 23"/>
        <cdr:cNvSpPr/>
      </cdr:nvSpPr>
      <cdr:spPr>
        <a:xfrm xmlns:a="http://schemas.openxmlformats.org/drawingml/2006/main">
          <a:off x="4817266" y="4430940"/>
          <a:ext cx="2043184" cy="84876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 w="12700" cap="rnd" cmpd="sng" algn="ctr">
          <a:noFill/>
          <a:prstDash val="solid"/>
        </a:ln>
        <a:effectLst xmlns:a="http://schemas.openxmlformats.org/drawingml/2006/main">
          <a:outerShdw blurRad="44450" dist="27940" dir="5400000" algn="ctr">
            <a:srgbClr val="000000">
              <a:alpha val="32000"/>
            </a:srgbClr>
          </a:outerShdw>
        </a:effectLst>
      </cdr:spPr>
      <cdr:txBody>
        <a:bodyPr xmlns:a="http://schemas.openxmlformats.org/drawingml/2006/main" lIns="87910" tIns="43956" rIns="87910" bIns="43956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defTabSz="879112">
            <a:defRPr/>
          </a:pPr>
          <a:r>
            <a: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2 288,0</a:t>
          </a:r>
        </a:p>
        <a:p xmlns:a="http://schemas.openxmlformats.org/drawingml/2006/main">
          <a:pPr algn="ctr" defTabSz="879112">
            <a:defRPr/>
          </a:pPr>
          <a:r>
            <a: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млрд руб</a:t>
          </a:r>
          <a:r>
            <a: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3815" cy="340935"/>
          </a:xfrm>
          <a:prstGeom prst="rect">
            <a:avLst/>
          </a:prstGeom>
        </p:spPr>
        <p:txBody>
          <a:bodyPr vert="horz" lIns="59223" tIns="29611" rIns="59223" bIns="29611" rtlCol="0"/>
          <a:lstStyle>
            <a:lvl1pPr algn="l">
              <a:defRPr sz="8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5503" y="1"/>
            <a:ext cx="4303815" cy="340935"/>
          </a:xfrm>
          <a:prstGeom prst="rect">
            <a:avLst/>
          </a:prstGeom>
        </p:spPr>
        <p:txBody>
          <a:bodyPr vert="horz" lIns="59223" tIns="29611" rIns="59223" bIns="29611" rtlCol="0"/>
          <a:lstStyle>
            <a:lvl1pPr algn="r">
              <a:defRPr sz="800"/>
            </a:lvl1pPr>
          </a:lstStyle>
          <a:p>
            <a:fld id="{18556F94-594F-4716-845F-7EAC00BA0A9E}" type="datetimeFigureOut">
              <a:rPr lang="ru-RU" smtClean="0"/>
              <a:t>28.05.2019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44863" y="849313"/>
            <a:ext cx="3241675" cy="22907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9223" tIns="29611" rIns="59223" bIns="29611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351" y="3270156"/>
            <a:ext cx="7944703" cy="2675032"/>
          </a:xfrm>
          <a:prstGeom prst="rect">
            <a:avLst/>
          </a:prstGeom>
        </p:spPr>
        <p:txBody>
          <a:bodyPr vert="horz" lIns="59223" tIns="29611" rIns="59223" bIns="2961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453566"/>
            <a:ext cx="4303815" cy="340935"/>
          </a:xfrm>
          <a:prstGeom prst="rect">
            <a:avLst/>
          </a:prstGeom>
        </p:spPr>
        <p:txBody>
          <a:bodyPr vert="horz" lIns="59223" tIns="29611" rIns="59223" bIns="29611" rtlCol="0" anchor="b"/>
          <a:lstStyle>
            <a:lvl1pPr algn="l">
              <a:defRPr sz="8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5503" y="6453566"/>
            <a:ext cx="4303815" cy="340935"/>
          </a:xfrm>
          <a:prstGeom prst="rect">
            <a:avLst/>
          </a:prstGeom>
        </p:spPr>
        <p:txBody>
          <a:bodyPr vert="horz" lIns="59223" tIns="29611" rIns="59223" bIns="29611" rtlCol="0" anchor="b"/>
          <a:lstStyle>
            <a:lvl1pPr algn="r">
              <a:defRPr sz="800"/>
            </a:lvl1pPr>
          </a:lstStyle>
          <a:p>
            <a:fld id="{342DF332-95A4-4135-BADC-206428E36B2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873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DF332-95A4-4135-BADC-206428E36B2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4086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5/28/2019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5/28/2019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5/28/2019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3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4502865"/>
            <a:ext cx="14878050" cy="520764"/>
          </a:xfrm>
          <a:custGeom>
            <a:avLst/>
            <a:gdLst/>
            <a:ahLst/>
            <a:cxnLst/>
            <a:rect l="l" t="t" r="r" b="b"/>
            <a:pathLst>
              <a:path w="7560309">
                <a:moveTo>
                  <a:pt x="0" y="0"/>
                </a:moveTo>
                <a:lnTo>
                  <a:pt x="7560005" y="0"/>
                </a:lnTo>
              </a:path>
            </a:pathLst>
          </a:custGeom>
          <a:ln w="381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390650" y="546100"/>
            <a:ext cx="1264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ХОЗЯЙСТВА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s://img-fotki.yandex.ru/get/4410/129117329.0/0_bcbb0_22b8d445_XXX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1079501"/>
            <a:ext cx="233625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704850" y="5120175"/>
            <a:ext cx="13868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Российской Федерации</a:t>
            </a:r>
          </a:p>
          <a:p>
            <a:pPr lvl="1"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«Комплексное развитие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сельских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территорий»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lnSpc>
                <a:spcPct val="150000"/>
              </a:lnSpc>
            </a:pPr>
            <a:endParaRPr lang="ru-RU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lnSpc>
                <a:spcPct val="150000"/>
              </a:lnSpc>
            </a:pPr>
            <a:endParaRPr lang="ru-RU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lnSpc>
                <a:spcPct val="150000"/>
              </a:lnSpc>
            </a:pPr>
            <a:r>
              <a:rPr lang="ru-RU" sz="3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2019 г.</a:t>
            </a:r>
            <a:endParaRPr lang="ru-RU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>
                <a:latin typeface="Arial"/>
                <a:cs typeface="Arial"/>
              </a:rPr>
              <a:t>9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ВЕДОМСТВЕННЫЙ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«РАЗВИТИЕ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ТРАНСПОРТНОЙ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ИНФРАСТРУКТУРЫ </a:t>
            </a:r>
            <a:endParaRPr lang="ru-RU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СЕЛЬСКИХ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ТЕРРИТОРИЯХ»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857250" y="1342051"/>
            <a:ext cx="22269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4"/>
          <p:cNvSpPr txBox="1"/>
          <p:nvPr/>
        </p:nvSpPr>
        <p:spPr>
          <a:xfrm>
            <a:off x="636495" y="7008243"/>
            <a:ext cx="41148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50"/>
          <p:cNvSpPr/>
          <p:nvPr/>
        </p:nvSpPr>
        <p:spPr>
          <a:xfrm>
            <a:off x="12209971" y="8424877"/>
            <a:ext cx="1982279" cy="132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934450" y="1964482"/>
            <a:ext cx="534733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сети автомобильных дорог, ведущих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сети автомобильных дорог общего пользования к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общественно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значимым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объектам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населенных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пунктов,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расположенных на сельских территориях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объектам производства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переработки продукции.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</p:txBody>
      </p:sp>
      <p:sp>
        <p:nvSpPr>
          <p:cNvPr id="13" name="object 14"/>
          <p:cNvSpPr txBox="1"/>
          <p:nvPr/>
        </p:nvSpPr>
        <p:spPr>
          <a:xfrm>
            <a:off x="8705850" y="1315272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8821" y="7557215"/>
            <a:ext cx="80570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Общий объем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финансирования на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2020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- 2025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годы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90,0 млрд рублей,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за счет средств: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–65,0 млрд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Российской Федерации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23,2 млрд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внебюджетных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1,8 млрд рублей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object 14"/>
          <p:cNvSpPr txBox="1"/>
          <p:nvPr/>
        </p:nvSpPr>
        <p:spPr>
          <a:xfrm>
            <a:off x="857250" y="4404082"/>
            <a:ext cx="627091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 2021 ГОДА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8650" y="1992164"/>
            <a:ext cx="6629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концу 2025 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ввод в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эксплуатацию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менее 2,58 тыс. км автомобильных дорог общего пользования с твердым покрытием, ведущих от сети автомобильных дорог общего пользования к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общественно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значимым объектам населенных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пунктов,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расположенных на сельских территориях, объектам производства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переработки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продукции.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48821" y="4889832"/>
            <a:ext cx="66092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Начиная с 2021 года объекты строительства автодорог должны соответствовать, критериям отбора, установленным Минсельхозом России для обеспечения комплексного развития сельских территорий 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0915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573250" y="511467"/>
            <a:ext cx="26708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 smtClean="0">
                <a:latin typeface="Arial"/>
                <a:cs typeface="Arial"/>
              </a:rPr>
              <a:t>10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ВЕДОМСТВЕННЫЙ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«БЛАГОУСТРОЙСТВО СЕЛЬСКИХ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ТЕРРИТОРИЙ»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433796" y="1505843"/>
            <a:ext cx="25317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4"/>
          <p:cNvSpPr txBox="1"/>
          <p:nvPr/>
        </p:nvSpPr>
        <p:spPr>
          <a:xfrm>
            <a:off x="247650" y="5379204"/>
            <a:ext cx="42672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106"/>
          <p:cNvSpPr/>
          <p:nvPr/>
        </p:nvSpPr>
        <p:spPr>
          <a:xfrm>
            <a:off x="694367" y="8798454"/>
            <a:ext cx="2165616" cy="12955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81826" y="1772075"/>
            <a:ext cx="605129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проектов по благоустройству сельских территорий с участием жителей сельских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территорий. Планируется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что до 2025 года включительно будет обеспечена реализация не менее 42,25 тыс. проектов по благоустройству сельских территорий.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14"/>
          <p:cNvSpPr txBox="1"/>
          <p:nvPr/>
        </p:nvSpPr>
        <p:spPr>
          <a:xfrm>
            <a:off x="8096250" y="1390021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МЕРОПРИЯТИЕ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59968" y="1993900"/>
            <a:ext cx="6096000" cy="6894195"/>
          </a:xfrm>
          <a:prstGeom prst="rect">
            <a:avLst/>
          </a:prstGeom>
        </p:spPr>
        <p:txBody>
          <a:bodyPr wrap="square" lIns="7200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субсидий из федерального бюджета бюджетам субъектов Российской Федерации на реализацию проектов по благоустройству сельских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территорий, включающих: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обустройство зон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отдыха, спортивных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детских игровых площадок, площадок для занятия адаптивной физической культурой и адаптивным спортом для лиц с ограниченными возможностями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здоровья;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организацию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освещения территории, в том числе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использованием энергосберегающих технологий,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включая архитектурную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подсветку зданий, строений,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сооружений;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организацию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пешеходных коммуникаций и уличных дорог, обустройство территории в целях обеспечения беспрепятственного передвижения инвалидов и других маломобильных групп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населения, организацию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ливневых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стоков;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обустройство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общественных колодцев и водоразборных колонок, мест размещения твердых коммунальных отходов, обеспечивающих раздельный сбор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мусора;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сохранение и восстановление природных ландшафтов и историко-культурных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памятников.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2903" y="6009094"/>
            <a:ext cx="759334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Общий объем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финансирования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2020 - 2025 годы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b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22,3 млрд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рублей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том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числе за счет средств: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бюджета –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41,0 млрд рублей;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бюджетов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субъектов Российской Федерации –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44,4 млрд рублей;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внебюджетных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источников –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36,9 млрд рублей.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0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497050" y="511467"/>
            <a:ext cx="34328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 smtClean="0">
                <a:latin typeface="Arial"/>
                <a:cs typeface="Arial"/>
              </a:rPr>
              <a:t>11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ВЕДОМСТВЕННАЯ ЦЕЛЕВАЯ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«СОВРЕМЕННЫЙ ОБЛИК СЕЛЬСКИХ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ТЕРРИТОРИЙ»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729105" y="766750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67"/>
          <p:cNvSpPr/>
          <p:nvPr/>
        </p:nvSpPr>
        <p:spPr>
          <a:xfrm>
            <a:off x="12621870" y="8789410"/>
            <a:ext cx="1765474" cy="11179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14"/>
          <p:cNvSpPr txBox="1"/>
          <p:nvPr/>
        </p:nvSpPr>
        <p:spPr>
          <a:xfrm>
            <a:off x="323850" y="1315272"/>
            <a:ext cx="32175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4"/>
          <p:cNvSpPr txBox="1"/>
          <p:nvPr/>
        </p:nvSpPr>
        <p:spPr>
          <a:xfrm>
            <a:off x="323850" y="6465138"/>
            <a:ext cx="43605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31"/>
          <p:cNvSpPr/>
          <p:nvPr/>
        </p:nvSpPr>
        <p:spPr>
          <a:xfrm>
            <a:off x="12882003" y="943731"/>
            <a:ext cx="1984197" cy="12527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6250" y="1710348"/>
            <a:ext cx="64484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доли сельских населенных пунктов, имеющих доступ к информационно-телекоммуникационной сети «Интернет»,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процентов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радиуса доступности сельскому населению фельдшерско-акушерских пунктов до 6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километров;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обеспеченности сельского населения питьевой водой до 80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004570" y="1312847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ПРОГРАММЫ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59505" y="1795202"/>
            <a:ext cx="465313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Разработка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реализация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инициативных проектов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комплексного развития сельских территорий с учетом интересов населения, бизнес-сообщества, проживающих и ведущих свою деятельность на сельских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территориях, прошедших отбор на основе методики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 учетом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развития сельских территорий и определение целей реализации заявляемого проекта, его потенциальный социально-экономический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2450" y="7048612"/>
            <a:ext cx="756285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Общий объем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финансирования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2020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- 2025 годы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b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690,0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 рублей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федерального бюджета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625,9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 рублей;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бюджетов субъектов Российской Федерации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31,3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 рублей;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внебюджетных источников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32,8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 рублей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64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-55" dirty="0">
                <a:solidFill>
                  <a:srgbClr val="46556D"/>
                </a:solidFill>
                <a:latin typeface="Arial"/>
                <a:cs typeface="Arial"/>
              </a:rPr>
              <a:t>1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90091" y="1169217"/>
            <a:ext cx="6137246" cy="653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РЕАЛИЗАЦИИ: </a:t>
            </a:r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января </a:t>
            </a:r>
            <a:r>
              <a:rPr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года </a:t>
            </a:r>
            <a:r>
              <a:rPr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декабря </a:t>
            </a:r>
            <a:r>
              <a:rPr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года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88962" y="2080401"/>
            <a:ext cx="535948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ГОСУДАРСТВЕННОЙ ПРОГРАММЫ</a:t>
            </a:r>
            <a:endParaRPr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4" name="object 164"/>
          <p:cNvSpPr txBox="1"/>
          <p:nvPr/>
        </p:nvSpPr>
        <p:spPr>
          <a:xfrm>
            <a:off x="1221764" y="6444058"/>
            <a:ext cx="4396919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 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РОССИЙСКОЙ ФЕДЕРАЦИИ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«КОМПЛЕКСНОЕ РАЗВИТИЕ СЕЛЬСКИХ ТЕРРИТОРИЙ»  (далее – Государственная программа)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object 14"/>
          <p:cNvSpPr txBox="1"/>
          <p:nvPr/>
        </p:nvSpPr>
        <p:spPr>
          <a:xfrm>
            <a:off x="8366355" y="2140945"/>
            <a:ext cx="551001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ДЛЯ РАЗРАБОТКИ ГОСУДАРСТВЕННОЙ ПРОГРАММЫ 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object 164"/>
          <p:cNvSpPr txBox="1"/>
          <p:nvPr/>
        </p:nvSpPr>
        <p:spPr>
          <a:xfrm>
            <a:off x="8366355" y="3157637"/>
            <a:ext cx="6020989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Поручение Президента Российской Федерации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Путина Правительству Российской Федерации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июня 2019 года разработать и утвердить государственную программу развития сельских территорий (перечень поручений от 31 октября 2018 г. 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Пр-2014 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итогам рабочей поездки в Ставропольский край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октября 2018 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подпункт «а» пункта 1) </a:t>
            </a:r>
          </a:p>
        </p:txBody>
      </p:sp>
      <p:sp>
        <p:nvSpPr>
          <p:cNvPr id="214" name="object 14"/>
          <p:cNvSpPr txBox="1"/>
          <p:nvPr/>
        </p:nvSpPr>
        <p:spPr>
          <a:xfrm>
            <a:off x="8379332" y="6283757"/>
            <a:ext cx="436290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ПРАВОВАЯ ОСНОВА РАЗРАБОТКИ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" name="object 164"/>
          <p:cNvSpPr txBox="1"/>
          <p:nvPr/>
        </p:nvSpPr>
        <p:spPr>
          <a:xfrm>
            <a:off x="8366355" y="6764659"/>
            <a:ext cx="6020989" cy="2500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устойчивого развития сельских территорий Российской Федерации на период до 2030 года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Российской Федерации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февраля 2015 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№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151-р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пространственного развития Российской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Российской Федерации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февраля 2019 г. № 207-р)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152160" y="6873549"/>
            <a:ext cx="6167674" cy="284180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бщий объем финансового обеспечения Государственной программы –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2 288,0 млрд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рублей,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за счет средств: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бюджета -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061,1 млрд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–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174,0 млрд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внебюджетных источников –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1052,9 млрд рублей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spc="-82" baseline="4830" dirty="0">
              <a:solidFill>
                <a:srgbClr val="0067A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object 64"/>
          <p:cNvSpPr txBox="1"/>
          <p:nvPr/>
        </p:nvSpPr>
        <p:spPr>
          <a:xfrm>
            <a:off x="933227" y="2480656"/>
            <a:ext cx="6147919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доли сельского населения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общей численности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Российской Федерации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не менее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25,3 процента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 (базовый год) 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25,7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соотношения среднемесячных располагаемых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и городского домохозяйств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80 процентов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 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 году (базовый год)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доли общей площади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благоустроенных жилых помещений в сельских населенных пунктах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50 процентов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 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 (базовый год) – 32,6 процента).</a:t>
            </a: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 smtClean="0">
                <a:latin typeface="Arial"/>
                <a:cs typeface="Arial"/>
              </a:rPr>
              <a:t>2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5647" y="1035692"/>
            <a:ext cx="13090890" cy="3821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ГОСУДАРСТВЕННОЙ ПРОГРАММЫ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ГОСУДАРСТВЕННОЙ ПРОГРАММЫ РОССИЙСКОЙ ФЕДЕРАЦИИ КОМПЛЕКСНОГО РАЗВИТИЯ СЕЛЬСКИХ ТЕРРИТОРИЙ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object 14"/>
          <p:cNvSpPr txBox="1"/>
          <p:nvPr/>
        </p:nvSpPr>
        <p:spPr>
          <a:xfrm>
            <a:off x="7639049" y="2255956"/>
            <a:ext cx="6567487" cy="9361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ВЦП АНАЛИТИЧЕСКАЯ И ИНФОРМАЦИОННАЯ ПОДДЕРЖКА КОМПЛЕКСНОГО РАЗВИТИЯ СЕЛЬСКИХ ТЕРРИТОРИЙ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14"/>
          <p:cNvSpPr txBox="1"/>
          <p:nvPr/>
        </p:nvSpPr>
        <p:spPr>
          <a:xfrm>
            <a:off x="1071736" y="6440868"/>
            <a:ext cx="4777299" cy="1269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ВЦП СОВРЕМЕННЫЙ ОБЛИК СЕЛЬСКИХ ТЕРРИТОРИЙ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bject 66"/>
          <p:cNvSpPr/>
          <p:nvPr/>
        </p:nvSpPr>
        <p:spPr>
          <a:xfrm>
            <a:off x="1360661" y="8603362"/>
            <a:ext cx="1488621" cy="9785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14"/>
          <p:cNvSpPr txBox="1"/>
          <p:nvPr/>
        </p:nvSpPr>
        <p:spPr>
          <a:xfrm>
            <a:off x="1150428" y="2242837"/>
            <a:ext cx="6641022" cy="6283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ВЦП ОБЕСПЕЧЕНИЕ ГОСУДАРСТВЕННОГО МОНИТОРИНГА СЕЛЬСКИХ ТЕРРИТОРИЙ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bject 14"/>
          <p:cNvSpPr txBox="1"/>
          <p:nvPr/>
        </p:nvSpPr>
        <p:spPr>
          <a:xfrm>
            <a:off x="5688729" y="8211034"/>
            <a:ext cx="3864204" cy="15440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7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 РАЗВИТИЕ ИНЖЕНЕРНОЙ ИНФРАСТРУКТУРЫ НА СЕЛЬСКИХ ТЕРРИТОРИЯХ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(реализуется в 2020-2021 годах)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1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4"/>
          <p:cNvSpPr txBox="1"/>
          <p:nvPr/>
        </p:nvSpPr>
        <p:spPr>
          <a:xfrm>
            <a:off x="1071736" y="5540673"/>
            <a:ext cx="12995830" cy="3206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 СОДЕЙСТВИЕ ЗАНЯТОСТИ СЕЛЬСКОГО НАСЕЛЕНИЯ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bject 14"/>
          <p:cNvSpPr txBox="1"/>
          <p:nvPr/>
        </p:nvSpPr>
        <p:spPr>
          <a:xfrm>
            <a:off x="1150428" y="4068205"/>
            <a:ext cx="12940806" cy="6283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 РАЗВИТИЕ ЖИЛИЩНОГО СТРОИТЕЛЬСТВА НА СЕЛЬСКИХ ТЕРРИТОРИЯХ И ПОВЫШЕНИЕ УРОВНЯ БЛАГОУСТРОЙСТВА ДОМОВЛАДЕНИЙ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bject 14"/>
          <p:cNvSpPr txBox="1"/>
          <p:nvPr/>
        </p:nvSpPr>
        <p:spPr>
          <a:xfrm>
            <a:off x="9733864" y="6748335"/>
            <a:ext cx="4458386" cy="6283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 БЛАГОУСТРОЙСТВО СЕЛЬСКИХ ТЕРРИТОРИЙ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bject 167"/>
          <p:cNvSpPr/>
          <p:nvPr/>
        </p:nvSpPr>
        <p:spPr>
          <a:xfrm>
            <a:off x="11601450" y="8211034"/>
            <a:ext cx="2273064" cy="14848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object 14"/>
          <p:cNvSpPr txBox="1"/>
          <p:nvPr/>
        </p:nvSpPr>
        <p:spPr>
          <a:xfrm>
            <a:off x="1126760" y="1471409"/>
            <a:ext cx="13065490" cy="751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(подпрограмма) «Аналитическое, нормативное, методическое обеспечение комплексного развития сельских территорий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bject 14"/>
          <p:cNvSpPr txBox="1"/>
          <p:nvPr/>
        </p:nvSpPr>
        <p:spPr>
          <a:xfrm>
            <a:off x="1150428" y="3225169"/>
            <a:ext cx="13065490" cy="751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(подпрограмма) «Создание условий для обеспечения доступным и комфортным жильем сельского населения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bject 14"/>
          <p:cNvSpPr txBox="1"/>
          <p:nvPr/>
        </p:nvSpPr>
        <p:spPr>
          <a:xfrm>
            <a:off x="1155623" y="4763513"/>
            <a:ext cx="13065490" cy="751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(подпрограмма) «Развитие рынка труда (кадрового потенциала) на сельских территориях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bject 14"/>
          <p:cNvSpPr txBox="1"/>
          <p:nvPr/>
        </p:nvSpPr>
        <p:spPr>
          <a:xfrm>
            <a:off x="1150429" y="5916849"/>
            <a:ext cx="13041822" cy="751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 anchor="ctr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(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подпрограмма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«Создание и развитие инфраструктуры на сельских территориях»</a:t>
            </a:r>
          </a:p>
        </p:txBody>
      </p:sp>
      <p:sp>
        <p:nvSpPr>
          <p:cNvPr id="36" name="object 14"/>
          <p:cNvSpPr txBox="1"/>
          <p:nvPr/>
        </p:nvSpPr>
        <p:spPr>
          <a:xfrm>
            <a:off x="5717090" y="6723677"/>
            <a:ext cx="3884829" cy="1531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7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 РАЗВИТИЕ ТРАНСПОРТНОЙ ИНФРАСТРУКТУРЫ НА СЕЛЬСКИХ ТЕРРИТОРИЯХ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1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3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>
                <a:latin typeface="Arial"/>
                <a:cs typeface="Arial"/>
              </a:rPr>
              <a:t>3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/>
          <p:nvPr/>
        </p:nvSpPr>
        <p:spPr>
          <a:xfrm>
            <a:off x="1567063" y="340233"/>
            <a:ext cx="1279090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РЕСУРСНОЕ ОБЕСПЕЧЕНИЕ ГОСУДАРСТВЕННОЙ ПРОГРАММЫ в 2020 – 2025 годах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239232201"/>
              </p:ext>
            </p:extLst>
          </p:nvPr>
        </p:nvGraphicFramePr>
        <p:xfrm>
          <a:off x="7032706" y="651749"/>
          <a:ext cx="7637673" cy="8885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Стрелка вправо 10"/>
          <p:cNvSpPr/>
          <p:nvPr/>
        </p:nvSpPr>
        <p:spPr>
          <a:xfrm>
            <a:off x="550928" y="3715587"/>
            <a:ext cx="3454165" cy="619996"/>
          </a:xfrm>
          <a:prstGeom prst="rightArrow">
            <a:avLst>
              <a:gd name="adj1" fmla="val 100000"/>
              <a:gd name="adj2" fmla="val 29222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611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567345" y="5675927"/>
            <a:ext cx="3416061" cy="514022"/>
          </a:xfrm>
          <a:prstGeom prst="rightArrow">
            <a:avLst>
              <a:gd name="adj1" fmla="val 100000"/>
              <a:gd name="adj2" fmla="val 29222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611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бюджеты субъектов РФ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545659" y="7753238"/>
            <a:ext cx="3459434" cy="565262"/>
          </a:xfrm>
          <a:prstGeom prst="rightArrow">
            <a:avLst>
              <a:gd name="adj1" fmla="val 100000"/>
              <a:gd name="adj2" fmla="val 29222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611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внебюджетные источники</a:t>
            </a: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006651043"/>
              </p:ext>
            </p:extLst>
          </p:nvPr>
        </p:nvGraphicFramePr>
        <p:xfrm>
          <a:off x="3112994" y="2029005"/>
          <a:ext cx="3246031" cy="7878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362450" y="5675926"/>
            <a:ext cx="1245083" cy="400105"/>
          </a:xfrm>
          <a:prstGeom prst="rect">
            <a:avLst/>
          </a:prstGeom>
        </p:spPr>
        <p:txBody>
          <a:bodyPr wrap="square" lIns="91427" tIns="45718" rIns="91427" bIns="45718">
            <a:spAutoFit/>
          </a:bodyPr>
          <a:lstStyle/>
          <a:p>
            <a:pPr algn="l" defTabSz="912697"/>
            <a:r>
              <a:rPr lang="ru-RU" sz="2000" dirty="0" smtClean="0">
                <a:solidFill>
                  <a:schemeClr val="tx1"/>
                </a:solidFill>
                <a:cs typeface="Arial" panose="020B0604020202020204" pitchFamily="34" charset="0"/>
                <a:sym typeface="Helvetica Neue Medium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Neue Medium"/>
              </a:rPr>
              <a:t>174,0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Helvetica Neue Medium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609733" y="1563778"/>
            <a:ext cx="3289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899984"/>
              </p:ext>
            </p:extLst>
          </p:nvPr>
        </p:nvGraphicFramePr>
        <p:xfrm>
          <a:off x="5912319" y="2058102"/>
          <a:ext cx="4512480" cy="7605509"/>
        </p:xfrm>
        <a:graphic>
          <a:graphicData uri="http://schemas.openxmlformats.org/drawingml/2006/table">
            <a:tbl>
              <a:tblPr firstRow="1" firstCol="1" bandRow="1"/>
              <a:tblGrid>
                <a:gridCol w="3750480"/>
                <a:gridCol w="762000"/>
              </a:tblGrid>
              <a:tr h="697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ВЦП «Аналитическая и информационная поддержка комплексного развития сельских территорий»</a:t>
                      </a: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32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379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ВЦП «Обеспечение государственного мониторинга сельских территорий»</a:t>
                      </a: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32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2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7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ВЦП «Современный облик сельских территорий»</a:t>
                      </a: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690,0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2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7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 «Развитие транспортной инфраструктуры на сельских территориях» 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41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7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 «Развитие инженерной инфраструктуры на сельских территориях» 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33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7096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ВП «Благоустройство сельских территорий» </a:t>
                      </a:r>
                      <a:endParaRPr lang="ru-RU" sz="1600" i="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122,3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342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277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 «Содействие занятости сельского населения»</a:t>
                      </a: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317,9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2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7096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 «Развитие жилищного строительства на сельских территориях и повышение уровня благоустройства домовладений» </a:t>
                      </a:r>
                      <a:endParaRPr lang="ru-RU" sz="16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1058,5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cxnSp>
        <p:nvCxnSpPr>
          <p:cNvPr id="41" name="Прямая соединительная линия 40"/>
          <p:cNvCxnSpPr/>
          <p:nvPr/>
        </p:nvCxnSpPr>
        <p:spPr>
          <a:xfrm>
            <a:off x="14192250" y="6570550"/>
            <a:ext cx="0" cy="273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2899664" y="7327900"/>
            <a:ext cx="39144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12930493" y="2311324"/>
            <a:ext cx="0" cy="15875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 flipV="1">
            <a:off x="10754039" y="3390118"/>
            <a:ext cx="1984954" cy="46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H="1">
            <a:off x="10769452" y="2311324"/>
            <a:ext cx="21610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H="1">
            <a:off x="10691431" y="4660900"/>
            <a:ext cx="7576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10734465" y="7537520"/>
            <a:ext cx="10805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 стрелкой 130"/>
          <p:cNvCxnSpPr/>
          <p:nvPr/>
        </p:nvCxnSpPr>
        <p:spPr>
          <a:xfrm flipH="1">
            <a:off x="10769452" y="8470900"/>
            <a:ext cx="21693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/>
          <p:nvPr/>
        </p:nvCxnSpPr>
        <p:spPr>
          <a:xfrm flipH="1">
            <a:off x="10754040" y="9309100"/>
            <a:ext cx="34382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>
            <a:off x="12738993" y="3436757"/>
            <a:ext cx="160671" cy="462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Левая фигурная скобка 1"/>
          <p:cNvSpPr/>
          <p:nvPr/>
        </p:nvSpPr>
        <p:spPr>
          <a:xfrm rot="5400000">
            <a:off x="4424242" y="1656657"/>
            <a:ext cx="623534" cy="1309334"/>
          </a:xfrm>
          <a:prstGeom prst="leftBrace">
            <a:avLst>
              <a:gd name="adj1" fmla="val 23460"/>
              <a:gd name="adj2" fmla="val 469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310386" y="1067876"/>
            <a:ext cx="3349209" cy="848798"/>
          </a:xfrm>
          <a:prstGeom prst="rect">
            <a:avLst/>
          </a:prstGeom>
          <a:solidFill>
            <a:schemeClr val="bg1"/>
          </a:solidFill>
          <a:ln w="12700" cap="rnd" cmpd="sng" algn="ctr">
            <a:noFill/>
            <a:prstDash val="solid"/>
          </a:ln>
          <a:effectLst/>
        </p:spPr>
        <p:txBody>
          <a:bodyPr lIns="87910" tIns="43956" rIns="87910" bIns="43956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879112"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2 288,0  млрд руб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849972" y="7023100"/>
            <a:ext cx="0" cy="514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ная линия уступом 14"/>
          <p:cNvCxnSpPr/>
          <p:nvPr/>
        </p:nvCxnSpPr>
        <p:spPr>
          <a:xfrm rot="10800000">
            <a:off x="10496023" y="5662195"/>
            <a:ext cx="900837" cy="89462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оединительная линия уступом 25"/>
          <p:cNvCxnSpPr/>
          <p:nvPr/>
        </p:nvCxnSpPr>
        <p:spPr>
          <a:xfrm rot="10800000">
            <a:off x="10424800" y="6718300"/>
            <a:ext cx="1176651" cy="762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75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23139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 smtClean="0">
                <a:latin typeface="Arial"/>
                <a:cs typeface="Arial"/>
              </a:rPr>
              <a:t>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ВЕДОМСТВЕННАЯ ЦЕЛЕВАЯ ПРОГРАММА «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ГОСУДАРСТВЕННОГО МОНИТОРИНГА </a:t>
            </a:r>
            <a:endParaRPr lang="ru-RU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СЕЛЬСКИХ ТЕРРИТОРИЙ»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110666" y="1241920"/>
            <a:ext cx="29127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4"/>
          <p:cNvSpPr txBox="1"/>
          <p:nvPr/>
        </p:nvSpPr>
        <p:spPr>
          <a:xfrm>
            <a:off x="556577" y="7518244"/>
            <a:ext cx="38271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66"/>
          <p:cNvSpPr/>
          <p:nvPr/>
        </p:nvSpPr>
        <p:spPr>
          <a:xfrm>
            <a:off x="12744450" y="9020578"/>
            <a:ext cx="1822440" cy="12388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12206" y="1747836"/>
            <a:ext cx="6172200" cy="64182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комплексной оценки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сельских территорий Российской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типологизации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сельских территорий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 актуализированных критериев;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методики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индекса качества среды сельских территорий;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критериев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размещения объектов социальной, инженерной, транспортной инфраструктуры с соблюдением принципа комплексности развития сельских территорий;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координации мероприятий государственных программ, направленных на развитие сельских территорий, выполняемых различными органами исполнительной власти;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актуализации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действующих отраслевых стандартов государственных услуг и ведения деятельности на сельских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территориях;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стандарта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жизни на сельских территориях.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850" y="1743130"/>
            <a:ext cx="6172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информационную систему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сельских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территориях 100 % сельских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поселений, сельских населенных пунктов, рабочих поселков, входящих в состав городских округов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исключением городских округов, на территории которых находятся административные центры субъектов Российской Федерации), городских поселений и внутригородских муниципальных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образований г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Севастополя, городов, численностью населения менее 30 тыс.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участия 83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субъектов Российской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Федерации в реализации региональных программ, направленных на  комплексное развитие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сельских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территорий.</a:t>
            </a:r>
            <a:endParaRPr lang="ru-RU" sz="2000" dirty="0"/>
          </a:p>
        </p:txBody>
      </p:sp>
      <p:sp>
        <p:nvSpPr>
          <p:cNvPr id="16" name="object 14"/>
          <p:cNvSpPr txBox="1"/>
          <p:nvPr/>
        </p:nvSpPr>
        <p:spPr>
          <a:xfrm>
            <a:off x="8012206" y="1280473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6577" y="8042504"/>
            <a:ext cx="68765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финансирования за счет средств федерального бюджета  на 2020 - 2025 годы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410,0 млн рублей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26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>
                <a:latin typeface="Arial"/>
                <a:cs typeface="Arial"/>
              </a:rPr>
              <a:t>5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0937" y="1312848"/>
            <a:ext cx="273562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ВЕДОМСТВЕННАЯ ЦЕЛЕВАЯ ПРОГРАММА «АНАЛИТИЧЕСКАЯ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ИНФОРМАЦИОННАЯ ПОДДЕРЖКА КОМПЛЕКСНОГО РАЗВИТИЯ СЕЛЬСКИХ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ТЕРРИТОРИЙ»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305359" y="7070621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36"/>
          <p:cNvSpPr/>
          <p:nvPr/>
        </p:nvSpPr>
        <p:spPr>
          <a:xfrm>
            <a:off x="13049250" y="1128562"/>
            <a:ext cx="1893481" cy="11182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546286" y="1633448"/>
            <a:ext cx="65247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Достижение доли сельского населения, вовлеченного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реализацию мероприятий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направленных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комплексное развитие сельских территорий,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2025 году до 60 %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общей численности населения, проживающего на сельских территориях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3" name="object 14"/>
          <p:cNvSpPr txBox="1"/>
          <p:nvPr/>
        </p:nvSpPr>
        <p:spPr>
          <a:xfrm>
            <a:off x="8004570" y="1312847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ПРОГРАММЫ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38214" y="2246812"/>
            <a:ext cx="6712151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роведение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 мероприятий по повышению квалификации представителей органов местного самоуправления и других целевых аудиторий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направлению инициативного бюджетирования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принципам проектного подхода;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«Целевой модели вовлечения граждан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предпринимательского сообщества в реализацию проектов Госпрограммы»;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проведение всероссийского конкурса информационно-просветительских проектов по сельской тематике, включая премирование победителей;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всероссийского молодежного проекта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сохранению культурно-исторического наследия села и повышению информированности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населения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возможностях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самореализации на сельских территориях;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проведение всероссийских соревнований по традиционным для России (национальным) видам спорта;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проведение всероссийского конкурса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лучших практик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реализации инициативных проектов,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реализованных 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сельских территориях.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40097" y="7664165"/>
            <a:ext cx="65135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Объем финансирования за счет средств федерального бюджета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2020 - 2025 годы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358,0 млн рублей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object 115"/>
          <p:cNvSpPr/>
          <p:nvPr/>
        </p:nvSpPr>
        <p:spPr>
          <a:xfrm>
            <a:off x="13095174" y="9227121"/>
            <a:ext cx="1847557" cy="11181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628888385"/>
              </p:ext>
            </p:extLst>
          </p:nvPr>
        </p:nvGraphicFramePr>
        <p:xfrm>
          <a:off x="524995" y="3453899"/>
          <a:ext cx="6143713" cy="2551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9150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 smtClean="0">
                <a:latin typeface="Arial"/>
                <a:cs typeface="Arial"/>
              </a:rPr>
              <a:t>6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ВЕДОМСТВЕННЫЙ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«РАЗВИТИЕ ЖИЛИЩНОГО СТРОИТЕЛЬСТВА НА СЕЛЬСКИХ ТЕРРИТОРИЯХ И ПОВЫШЕНИЕ УРОВНЯ БЛАГОУСТРОЙСТВА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ДОМОВЛАДЕНИЙ»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301166" y="1141734"/>
            <a:ext cx="25317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4"/>
          <p:cNvSpPr txBox="1"/>
          <p:nvPr/>
        </p:nvSpPr>
        <p:spPr>
          <a:xfrm>
            <a:off x="301166" y="6608902"/>
            <a:ext cx="4161193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bject 167"/>
          <p:cNvSpPr/>
          <p:nvPr/>
        </p:nvSpPr>
        <p:spPr>
          <a:xfrm>
            <a:off x="12482289" y="8679828"/>
            <a:ext cx="2273064" cy="14848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424034" y="1548351"/>
            <a:ext cx="6605416" cy="451040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Обеспечить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 менее 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200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семей доступным жильем на сельских территориях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использованием ипотечного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кредита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Построить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(приобрести)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оборудованного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всеми видами благоустройства жилья для 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25,5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граждан,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признанных нуждающимися в улучшении жилищных условий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Повысить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уровень благоустройства не менее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424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домохозяйств (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семей)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Создать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 для строительства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жилья, обеспечив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подведение инженерных коммуникаций, дорог, благоустройство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1317 площадок под компактную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жилищную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застройку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20792" y="1676841"/>
            <a:ext cx="6488874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Предоставление субсидий гражданам на строительство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или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приобретение жилья;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Софинансирование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расходных обязательств муниципальных образований, связанных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строительством жилья, предоставляемого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гражданам по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договору найма жилого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помещения;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субсидий российским кредитным организациям и акционерному обществу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«ДОМ.РФ» 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возмещение недополученных доходов по выданным (приобретенным) жилищным (ипотечным) кредитам (займам), предоставленным гражданам,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проживающим 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сельских территориях или строящим (приобретающим) жилое помещение (жилой дом)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сельских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территориях;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Предоставление субсидий российским кредитным организациям 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возмещение недополученных доходов по выданным потребительским кредитам (займам), предоставленным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гражданам, проживающим на сельских территориях, 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домовладений инженерными коммуникациями;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проектов по обустройству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площадок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под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компактную жилищную застройку, расположенных на сельских территориях. </a:t>
            </a:r>
            <a:endParaRPr lang="ru-RU" sz="2000" dirty="0"/>
          </a:p>
        </p:txBody>
      </p:sp>
      <p:sp>
        <p:nvSpPr>
          <p:cNvPr id="15" name="object 14"/>
          <p:cNvSpPr txBox="1"/>
          <p:nvPr/>
        </p:nvSpPr>
        <p:spPr>
          <a:xfrm>
            <a:off x="7748942" y="1151169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0819" y="7114113"/>
            <a:ext cx="77739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Общий объем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финансирования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2020 - 2025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годы  – </a:t>
            </a:r>
            <a:b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1 058,5 млрд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рублей,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том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числе за счет средств: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 –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269,7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млрд рублей;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бюджетов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субъектов Российской Федерации –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72,4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млрд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внебюджетных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источников –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716,4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млрд рублей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2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 smtClean="0">
                <a:latin typeface="Arial"/>
                <a:cs typeface="Arial"/>
              </a:rPr>
              <a:t>7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ВЕДОМСТВЕННЫЙ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«СОДЕЙСТВИЕ ЗАНЯТОСТИ СЕЛЬСКОГО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323850" y="1122762"/>
            <a:ext cx="2941443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4"/>
          <p:cNvSpPr txBox="1"/>
          <p:nvPr/>
        </p:nvSpPr>
        <p:spPr>
          <a:xfrm>
            <a:off x="386209" y="6478215"/>
            <a:ext cx="423684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141"/>
          <p:cNvSpPr/>
          <p:nvPr/>
        </p:nvSpPr>
        <p:spPr>
          <a:xfrm>
            <a:off x="13004340" y="9162284"/>
            <a:ext cx="1777253" cy="11192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20074" y="1583127"/>
            <a:ext cx="60283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Содействие занятости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привлечению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кадров на село, а также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увеличение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числа высокопроизводительных рабочих мест во внебюджетном секторе экономики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увеличение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численности занятых в сегменте малого и среднего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предпринимательства.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позволит: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достичь уровня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занятости сельского населения трудоспособного возраста 80 процентов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году (2017 год (базовое значение)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71,7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процентов);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снизить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безработицы сельского населения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трудоспособного возраста до 5,7 процентов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году (2017 год (базовое значение)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8,4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/>
          </a:p>
        </p:txBody>
      </p:sp>
      <p:sp>
        <p:nvSpPr>
          <p:cNvPr id="13" name="object 14"/>
          <p:cNvSpPr txBox="1"/>
          <p:nvPr/>
        </p:nvSpPr>
        <p:spPr>
          <a:xfrm>
            <a:off x="7659505" y="1138102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59506" y="1467561"/>
            <a:ext cx="6690860" cy="7946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Возмещение индивидуальным предпринимателям и организациям независимо от их организационно-правовой формы, являющимися сельскохозяйственными товаропроизводителями (кроме граждан, ведущих личное подсобное хозяйство) осуществляющим деятельность на сельских территориях, до 30% фактически понесенных в году предоставления субсидии затрат по заключенным с работниками ученическим договорам,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проходящими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обучение в федеральных государственных образовательных организациях высшего образования, подведомственных Министерству сельского хозяйства Российской Федерации. При этом общий срок предоставления государственной поддержки в отношении каждого работника не должен превышать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месяцев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Возмещение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индивидуальным предпринимателям и организациям независимо от их организационно-правовой формы, являющимися сельскохозяйственными товаропроизводителями (кроме граждан, ведущих личное подсобное хозяйство), осуществляющим свою деятельность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сельских территориях, до 30% фактически понесенных в году предоставления субсидии затрат, связанных с оплатой труда и проживанием студентов, обучающихся  в федеральных государственных образовательных организациях высшего образования, подведомственных Министерству сельского хозяйства Российской Федерации, привлеченных для прохождения производственной практики.</a:t>
            </a: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Предоставление на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возмещение недополученных кредитными организациями доходов по льготным кредитам с применением расчетов по открываемым в уполномоченном банке безотзывным аккредитивам, содержащим условие об осуществлении платежа при представлении в уполномоченный банк документов, подтверждающих факт получения заемщиком имущества</a:t>
            </a:r>
            <a:endParaRPr lang="ru-RU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0074" y="6752514"/>
            <a:ext cx="7039432" cy="221599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финансирования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2020 - 2025 годы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317,9 млрд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за счет средств: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51,8 млрд рублей;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Российской Федерации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1,2 млрд рублей;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внебюджетных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264,9 млрд рублей.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05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722856" y="511467"/>
            <a:ext cx="1174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dirty="0">
                <a:latin typeface="Arial"/>
                <a:cs typeface="Arial"/>
              </a:rPr>
              <a:t>8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 flipV="1">
            <a:off x="1126760" y="874647"/>
            <a:ext cx="13065490" cy="66512"/>
          </a:xfrm>
          <a:custGeom>
            <a:avLst/>
            <a:gdLst/>
            <a:ahLst/>
            <a:cxnLst/>
            <a:rect l="l" t="t" r="r" b="b"/>
            <a:pathLst>
              <a:path w="6189345">
                <a:moveTo>
                  <a:pt x="0" y="0"/>
                </a:moveTo>
                <a:lnTo>
                  <a:pt x="6188798" y="0"/>
                </a:lnTo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01360" y="9157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4" name="object 108"/>
          <p:cNvSpPr/>
          <p:nvPr/>
        </p:nvSpPr>
        <p:spPr>
          <a:xfrm>
            <a:off x="97917" y="128119"/>
            <a:ext cx="1262376" cy="784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4" name="object 14"/>
          <p:cNvSpPr txBox="1">
            <a:spLocks/>
          </p:cNvSpPr>
          <p:nvPr/>
        </p:nvSpPr>
        <p:spPr>
          <a:xfrm>
            <a:off x="1567064" y="340233"/>
            <a:ext cx="12783301" cy="641201"/>
          </a:xfrm>
          <a:prstGeom prst="rect">
            <a:avLst/>
          </a:prstGeom>
        </p:spPr>
        <p:txBody>
          <a:bodyPr vert="horz" wrap="square" lIns="0" tIns="0" rIns="72000" bIns="0" rtlCol="0">
            <a:no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ВЕДОМСТВЕННЫЙ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«РАЗВИТИЕ ИНЖЕНЕРНОЙ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ИНФРАСТРУКТУРЫ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СЕЛЬСКИХ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ТЕРРИТОРИЯХ»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72"/>
          <p:cNvSpPr txBox="1"/>
          <p:nvPr/>
        </p:nvSpPr>
        <p:spPr>
          <a:xfrm>
            <a:off x="1002076" y="853812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172"/>
          <p:cNvSpPr txBox="1"/>
          <p:nvPr/>
        </p:nvSpPr>
        <p:spPr>
          <a:xfrm>
            <a:off x="1002076" y="8878873"/>
            <a:ext cx="3005111" cy="283411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857250" y="1342051"/>
            <a:ext cx="22269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4"/>
          <p:cNvSpPr txBox="1"/>
          <p:nvPr/>
        </p:nvSpPr>
        <p:spPr>
          <a:xfrm>
            <a:off x="636495" y="7008243"/>
            <a:ext cx="41148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50"/>
          <p:cNvSpPr/>
          <p:nvPr/>
        </p:nvSpPr>
        <p:spPr>
          <a:xfrm>
            <a:off x="12209971" y="8424877"/>
            <a:ext cx="1982279" cy="132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163050" y="1964482"/>
            <a:ext cx="511873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газификации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сельских территориях;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водоснабжения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сельских территориях;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проектов комплексного обустройства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площадок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расположенных на сельских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территориях, под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компактную жилищную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застройку.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</p:txBody>
      </p:sp>
      <p:sp>
        <p:nvSpPr>
          <p:cNvPr id="13" name="object 14"/>
          <p:cNvSpPr txBox="1"/>
          <p:nvPr/>
        </p:nvSpPr>
        <p:spPr>
          <a:xfrm>
            <a:off x="8705850" y="1315272"/>
            <a:ext cx="391025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ПРОЕКТА</a:t>
            </a:r>
            <a:endParaRPr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8821" y="7557215"/>
            <a:ext cx="926390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Общий объем финансирования на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2020 - 2025 годы – 8,2 млрд рублей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том числе за счет средств:</a:t>
            </a:r>
          </a:p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федерального бюджета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6,7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млрд рублей;</a:t>
            </a:r>
          </a:p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бюджетов субъектов Российской Федерации – 1,5 млрд рублей;</a:t>
            </a:r>
          </a:p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внебюджетных источников – 0,05 млрд рублей.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6250" y="1839764"/>
            <a:ext cx="6629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Завершить в 2021 году строительство и обеспечить ввод в эксплуатацию объектов, финансирование которых осуществлялось в рамках ВЦП «Устойчивое развитие сельских территорий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Государственной программы развития сельского хозяйства и регулирования рынков сельскохозяйственной продукции, сырья и продовольствия,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том числе: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концу 2021 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ввод в действие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менее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2,08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тыс. км распределительных газовых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сетей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1,65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тыс. км локальных водопроводов.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еализовать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концу 2021 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менее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проектов комплексного обустройства площадок, расположенных на сельских территориях,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компактную жилищную застройку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6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</TotalTime>
  <Words>1056</Words>
  <Application>Microsoft Office PowerPoint</Application>
  <PresentationFormat>Произвольный</PresentationFormat>
  <Paragraphs>244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Helvetica Neue</vt:lpstr>
      <vt:lpstr>Helvetica Neue Medium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Трунов Александр Евгеньевич</dc:creator>
  <cp:lastModifiedBy>Боровой Максим Владимирович</cp:lastModifiedBy>
  <cp:revision>250</cp:revision>
  <cp:lastPrinted>2019-05-07T06:57:07Z</cp:lastPrinted>
  <dcterms:created xsi:type="dcterms:W3CDTF">2019-03-13T11:44:29Z</dcterms:created>
  <dcterms:modified xsi:type="dcterms:W3CDTF">2019-05-28T16:07:39Z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2019-02-08T00:00:00Z</vt:filetime>
  </property>
  <property fmtid="{D5CDD505-2E9C-101B-9397-08002B2CF9AE}" pid="3" name="Creator">
    <vt:lpwstr>Adobe InDesign CC 13.1 (Macintosh)</vt:lpwstr>
  </property>
  <property fmtid="{D5CDD505-2E9C-101B-9397-08002B2CF9AE}" pid="4" name="LastSaved">
    <vt:filetime>2019-03-13T00:00:00Z</vt:filetime>
  </property>
</Properties>
</file>