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8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94" r:id="rId2"/>
    <p:sldId id="480" r:id="rId3"/>
    <p:sldId id="446" r:id="rId4"/>
    <p:sldId id="447" r:id="rId5"/>
    <p:sldId id="429" r:id="rId6"/>
    <p:sldId id="506" r:id="rId7"/>
    <p:sldId id="481" r:id="rId8"/>
    <p:sldId id="512" r:id="rId9"/>
    <p:sldId id="508" r:id="rId10"/>
    <p:sldId id="545" r:id="rId11"/>
    <p:sldId id="546" r:id="rId12"/>
    <p:sldId id="484" r:id="rId13"/>
    <p:sldId id="448" r:id="rId14"/>
    <p:sldId id="483" r:id="rId15"/>
    <p:sldId id="507" r:id="rId16"/>
    <p:sldId id="527" r:id="rId17"/>
    <p:sldId id="486" r:id="rId18"/>
    <p:sldId id="472" r:id="rId19"/>
    <p:sldId id="407" r:id="rId20"/>
    <p:sldId id="475" r:id="rId21"/>
    <p:sldId id="525" r:id="rId22"/>
    <p:sldId id="502" r:id="rId23"/>
    <p:sldId id="503" r:id="rId24"/>
    <p:sldId id="452" r:id="rId25"/>
    <p:sldId id="522" r:id="rId26"/>
    <p:sldId id="526" r:id="rId27"/>
    <p:sldId id="552" r:id="rId28"/>
    <p:sldId id="530" r:id="rId29"/>
    <p:sldId id="529" r:id="rId30"/>
    <p:sldId id="531" r:id="rId31"/>
    <p:sldId id="533" r:id="rId32"/>
    <p:sldId id="532" r:id="rId33"/>
    <p:sldId id="534" r:id="rId34"/>
    <p:sldId id="499" r:id="rId35"/>
    <p:sldId id="535" r:id="rId36"/>
    <p:sldId id="536" r:id="rId37"/>
    <p:sldId id="544" r:id="rId38"/>
    <p:sldId id="464" r:id="rId39"/>
    <p:sldId id="465" r:id="rId40"/>
    <p:sldId id="466" r:id="rId41"/>
    <p:sldId id="467" r:id="rId42"/>
    <p:sldId id="528" r:id="rId43"/>
    <p:sldId id="550" r:id="rId44"/>
    <p:sldId id="551" r:id="rId45"/>
    <p:sldId id="468" r:id="rId46"/>
    <p:sldId id="494" r:id="rId47"/>
    <p:sldId id="495" r:id="rId48"/>
    <p:sldId id="553" r:id="rId49"/>
    <p:sldId id="470" r:id="rId50"/>
    <p:sldId id="554" r:id="rId51"/>
  </p:sldIdLst>
  <p:sldSz cx="12190413" cy="6859588"/>
  <p:notesSz cx="6797675" cy="9928225"/>
  <p:defaultTextStyle>
    <a:defPPr>
      <a:defRPr lang="ru-RU"/>
    </a:defPPr>
    <a:lvl1pPr marL="0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Содержание, осн показатели" id="{668C08B3-E7AD-44CA-BDDC-21EFB0688527}">
          <p14:sldIdLst>
            <p14:sldId id="294"/>
          </p14:sldIdLst>
        </p14:section>
        <p14:section name="Экономика НАО" id="{55625140-C7BC-45C1-B097-27C83C9A0E25}">
          <p14:sldIdLst>
            <p14:sldId id="480"/>
            <p14:sldId id="446"/>
            <p14:sldId id="447"/>
            <p14:sldId id="429"/>
            <p14:sldId id="506"/>
            <p14:sldId id="481"/>
            <p14:sldId id="512"/>
            <p14:sldId id="508"/>
            <p14:sldId id="545"/>
            <p14:sldId id="546"/>
            <p14:sldId id="484"/>
          </p14:sldIdLst>
        </p14:section>
        <p14:section name="Бюджетная политика" id="{80425701-613A-4F68-A9C7-7674BE1CF6B3}">
          <p14:sldIdLst>
            <p14:sldId id="448"/>
            <p14:sldId id="483"/>
            <p14:sldId id="507"/>
          </p14:sldIdLst>
        </p14:section>
        <p14:section name="параметры ОБ" id="{E48DCAB3-F8CE-4C2A-AD52-AD82D35336B9}">
          <p14:sldIdLst>
            <p14:sldId id="527"/>
            <p14:sldId id="486"/>
            <p14:sldId id="472"/>
            <p14:sldId id="407"/>
          </p14:sldIdLst>
        </p14:section>
        <p14:section name="ДОХОДЫ" id="{39D3676A-2461-4CAA-A243-C1CB8AAC3CE2}">
          <p14:sldIdLst>
            <p14:sldId id="475"/>
            <p14:sldId id="525"/>
            <p14:sldId id="502"/>
            <p14:sldId id="503"/>
            <p14:sldId id="452"/>
          </p14:sldIdLst>
        </p14:section>
        <p14:section name="РАСХОДЫ" id="{072BE3DF-EB92-42E9-958E-AC514B71D49E}">
          <p14:sldIdLst>
            <p14:sldId id="522"/>
          </p14:sldIdLst>
        </p14:section>
        <p14:section name="РАСХОДЫ по разделам" id="{BAE6E48E-72E2-4014-B216-AF7F750A0707}">
          <p14:sldIdLst>
            <p14:sldId id="526"/>
            <p14:sldId id="552"/>
            <p14:sldId id="530"/>
            <p14:sldId id="529"/>
            <p14:sldId id="531"/>
            <p14:sldId id="533"/>
            <p14:sldId id="532"/>
            <p14:sldId id="534"/>
            <p14:sldId id="499"/>
            <p14:sldId id="535"/>
            <p14:sldId id="536"/>
            <p14:sldId id="544"/>
          </p14:sldIdLst>
        </p14:section>
        <p14:section name="ГОСПРОГРАММЫ" id="{6432946D-07E1-48CA-A175-44FCDC9D4F27}">
          <p14:sldIdLst>
            <p14:sldId id="464"/>
            <p14:sldId id="465"/>
            <p14:sldId id="466"/>
            <p14:sldId id="467"/>
            <p14:sldId id="528"/>
            <p14:sldId id="550"/>
            <p14:sldId id="551"/>
          </p14:sldIdLst>
        </p14:section>
        <p14:section name="Бюджетные инвестиции и проекты" id="{CAEB7DE4-A6A2-481B-872A-096DE24C6DD3}">
          <p14:sldIdLst>
            <p14:sldId id="468"/>
            <p14:sldId id="494"/>
            <p14:sldId id="495"/>
          </p14:sldIdLst>
        </p14:section>
        <p14:section name="Муниципалы" id="{BFCCC95E-AD99-4F78-90FA-94F795030013}">
          <p14:sldIdLst>
            <p14:sldId id="553"/>
            <p14:sldId id="470"/>
            <p14:sldId id="554"/>
          </p14:sldIdLst>
        </p14:section>
      </p14:sectionLst>
    </p:ext>
    <p:ext uri="{EFAFB233-063F-42B5-8137-9DF3F51BA10A}">
      <p15:sldGuideLst xmlns:p15="http://schemas.microsoft.com/office/powerpoint/2012/main">
        <p15:guide id="3" pos="211" userDrawn="1">
          <p15:clr>
            <a:srgbClr val="A4A3A4"/>
          </p15:clr>
        </p15:guide>
        <p15:guide id="5" orient="horz" pos="7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0000"/>
    <a:srgbClr val="EAA53D"/>
    <a:srgbClr val="FF9900"/>
    <a:srgbClr val="CCD1DB"/>
    <a:srgbClr val="D27D78"/>
    <a:srgbClr val="CC3300"/>
    <a:srgbClr val="784F2B"/>
    <a:srgbClr val="A9C09A"/>
    <a:srgbClr val="996600"/>
    <a:srgbClr val="5A4E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8" autoAdjust="0"/>
    <p:restoredTop sz="96047" autoAdjust="0"/>
  </p:normalViewPr>
  <p:slideViewPr>
    <p:cSldViewPr>
      <p:cViewPr varScale="1">
        <p:scale>
          <a:sx n="112" d="100"/>
          <a:sy n="112" d="100"/>
        </p:scale>
        <p:origin x="762" y="96"/>
      </p:cViewPr>
      <p:guideLst>
        <p:guide pos="211"/>
        <p:guide orient="horz" pos="7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8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9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0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1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2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03_&#1041;&#1070;&#1044;&#1046;&#1045;&#1058;\2018%200%20&#1087;&#1088;&#1086;&#1077;&#1082;&#1090;%20&#1073;&#1102;&#1076;&#1078;&#1077;&#1090;&#1072;\&#1080;&#1085;&#1074;&#1077;&#1089;&#1090;&#1080;&#1094;&#1080;&#1080;_354-&#1086;&#1079;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\\192.168.44.5\common\&#1054;&#1041;&#1052;&#1045;&#1053;\01_&#1041;&#1070;&#1044;&#1046;&#1045;&#1058;%20&#1044;&#1051;&#1071;%20&#1043;&#1056;&#1040;&#1046;&#1044;&#1040;&#1053;\&#1041;&#1044;&#1043;_&#1088;&#1072;&#1073;&#1086;&#1095;&#1080;&#1081;%20&#1092;&#1072;&#1081;&#1083;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D:\02.%20&#1055;&#1086;&#1088;&#1091;&#1095;&#1077;&#1085;&#1080;&#1103;%20&#1088;&#1091;&#1082;&#1086;&#1074;&#1086;&#1076;&#1089;&#1090;&#1074;&#1072;\10.%20&#1057;&#1090;&#1088;&#1072;&#1090;&#1077;&#1075;&#1080;&#1095;&#1077;&#1089;&#1082;&#1086;&#1077;%20&#1087;&#1083;&#1072;&#1085;&#1080;&#1088;&#1086;&#1074;&#1072;&#1085;&#1080;&#1077;\06_2019-2024%20&#1087;&#1088;&#1086;&#1075;&#1085;&#1086;&#1079;%20&#1057;&#1069;&#1056;\&#1060;&#1086;&#1088;&#1084;&#1072;%202&#1055;_&#1086;&#1090;&#1087;&#1088;&#1072;&#1074;&#1082;&#1072;_&#1076;&#1083;&#1103;%20&#1087;&#1088;&#1077;&#1079;&#1077;&#1085;&#1090;.xls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4450" cap="rnd">
              <a:solidFill>
                <a:srgbClr val="996633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rgbClr val="99663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996633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new'!$E$27:$S$27</c:f>
              <c:numCache>
                <c:formatCode>#\ ##0.0</c:formatCode>
                <c:ptCount val="9"/>
                <c:pt idx="0">
                  <c:v>255.49662000000001</c:v>
                </c:pt>
                <c:pt idx="1">
                  <c:v>292.12972000000002</c:v>
                </c:pt>
                <c:pt idx="2">
                  <c:v>366.77510000000001</c:v>
                </c:pt>
                <c:pt idx="3">
                  <c:v>390.61547999999999</c:v>
                </c:pt>
                <c:pt idx="4">
                  <c:v>416.00549000000001</c:v>
                </c:pt>
                <c:pt idx="5">
                  <c:v>444.83467000000002</c:v>
                </c:pt>
                <c:pt idx="6">
                  <c:v>475.66171000000003</c:v>
                </c:pt>
                <c:pt idx="7">
                  <c:v>508.62506999999999</c:v>
                </c:pt>
                <c:pt idx="8">
                  <c:v>543.87279000000001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598-4BDD-94D3-1CEA31EA14EC}"/>
            </c:ext>
          </c:extLst>
        </c:ser>
        <c:ser>
          <c:idx val="1"/>
          <c:order val="1"/>
          <c:spPr>
            <a:ln w="4445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dLbls>
            <c:dLbl>
              <c:idx val="3"/>
              <c:spPr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2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2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new'!$E$102:$S$102</c:f>
              <c:numCache>
                <c:formatCode>#\ ##0.0</c:formatCode>
                <c:ptCount val="9"/>
                <c:pt idx="0">
                  <c:v>85.702600000000004</c:v>
                </c:pt>
                <c:pt idx="1">
                  <c:v>106.714</c:v>
                </c:pt>
                <c:pt idx="2">
                  <c:v>111.625</c:v>
                </c:pt>
                <c:pt idx="3">
                  <c:v>116.09074</c:v>
                </c:pt>
                <c:pt idx="4">
                  <c:v>121.08264</c:v>
                </c:pt>
                <c:pt idx="5">
                  <c:v>126.22865</c:v>
                </c:pt>
                <c:pt idx="6">
                  <c:v>131.78271000000001</c:v>
                </c:pt>
                <c:pt idx="7">
                  <c:v>137.77883</c:v>
                </c:pt>
                <c:pt idx="8">
                  <c:v>143.97887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598-4BDD-94D3-1CEA31EA14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94480"/>
        <c:axId val="147394872"/>
      </c:lineChart>
      <c:catAx>
        <c:axId val="14739448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7394872"/>
        <c:crosses val="autoZero"/>
        <c:auto val="1"/>
        <c:lblAlgn val="ctr"/>
        <c:lblOffset val="100"/>
        <c:noMultiLvlLbl val="0"/>
      </c:catAx>
      <c:valAx>
        <c:axId val="147394872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4739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4450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6">
                    <a:lumMod val="50000"/>
                  </a:schemeClr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3606928979217361E-2"/>
                  <c:y val="-6.63229493668410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4-7887-4675-A892-C58D841B062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new'!$E$118:$S$118</c:f>
              <c:numCache>
                <c:formatCode>#\ ##0.0</c:formatCode>
                <c:ptCount val="9"/>
                <c:pt idx="0">
                  <c:v>14.54068</c:v>
                </c:pt>
                <c:pt idx="1">
                  <c:v>19.958469999999998</c:v>
                </c:pt>
                <c:pt idx="2">
                  <c:v>21.138500000000001</c:v>
                </c:pt>
                <c:pt idx="3">
                  <c:v>19.4101</c:v>
                </c:pt>
                <c:pt idx="4">
                  <c:v>18.690899999999999</c:v>
                </c:pt>
                <c:pt idx="5">
                  <c:v>17.075399999999998</c:v>
                </c:pt>
                <c:pt idx="6">
                  <c:v>17.4724</c:v>
                </c:pt>
                <c:pt idx="7">
                  <c:v>17.817599999999999</c:v>
                </c:pt>
                <c:pt idx="8">
                  <c:v>18.294599999999999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7887-4675-A892-C58D841B062A}"/>
            </c:ext>
          </c:extLst>
        </c:ser>
        <c:ser>
          <c:idx val="1"/>
          <c:order val="1"/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new'!$E$119:$S$119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7887-4675-A892-C58D841B062A}"/>
            </c:ext>
          </c:extLst>
        </c:ser>
        <c:ser>
          <c:idx val="2"/>
          <c:order val="2"/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new'!$E$120:$S$120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7887-4675-A892-C58D841B062A}"/>
            </c:ext>
          </c:extLst>
        </c:ser>
        <c:ser>
          <c:idx val="3"/>
          <c:order val="3"/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val>
            <c:numRef>
              <c:f>'форма 2п new'!$E$121:$S$121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7887-4675-A892-C58D841B062A}"/>
            </c:ext>
          </c:extLst>
        </c:ser>
        <c:ser>
          <c:idx val="4"/>
          <c:order val="4"/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new'!$E$122:$S$122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4-7887-4675-A892-C58D841B062A}"/>
            </c:ext>
          </c:extLst>
        </c:ser>
        <c:ser>
          <c:idx val="5"/>
          <c:order val="5"/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val>
            <c:numRef>
              <c:f>'форма 2п new'!$E$123:$S$123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7887-4675-A892-C58D841B062A}"/>
            </c:ext>
          </c:extLst>
        </c:ser>
        <c:ser>
          <c:idx val="6"/>
          <c:order val="6"/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new'!$E$124:$S$124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6-7887-4675-A892-C58D841B062A}"/>
            </c:ext>
          </c:extLst>
        </c:ser>
        <c:ser>
          <c:idx val="7"/>
          <c:order val="7"/>
          <c:spPr>
            <a:ln w="28575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60000"/>
                </a:schemeClr>
              </a:solidFill>
              <a:ln w="9525">
                <a:solidFill>
                  <a:schemeClr val="accent2">
                    <a:lumMod val="60000"/>
                  </a:schemeClr>
                </a:solidFill>
              </a:ln>
              <a:effectLst/>
            </c:spPr>
          </c:marker>
          <c:val>
            <c:numRef>
              <c:f>'форма 2п new'!$E$125:$S$125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7-7887-4675-A892-C58D841B062A}"/>
            </c:ext>
          </c:extLst>
        </c:ser>
        <c:ser>
          <c:idx val="8"/>
          <c:order val="8"/>
          <c:spPr>
            <a:ln w="28575" cap="rnd">
              <a:solidFill>
                <a:schemeClr val="accent3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new'!$E$126:$S$126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8-7887-4675-A892-C58D841B062A}"/>
            </c:ext>
          </c:extLst>
        </c:ser>
        <c:ser>
          <c:idx val="15"/>
          <c:order val="15"/>
          <c:spPr>
            <a:ln w="28575" cap="rnd">
              <a:solidFill>
                <a:schemeClr val="accent4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new'!$E$133:$S$133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9-7887-4675-A892-C58D841B062A}"/>
            </c:ext>
          </c:extLst>
        </c:ser>
        <c:ser>
          <c:idx val="16"/>
          <c:order val="16"/>
          <c:spPr>
            <a:ln w="28575" cap="rnd">
              <a:solidFill>
                <a:schemeClr val="accent5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new'!$E$134:$S$134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A-7887-4675-A892-C58D841B062A}"/>
            </c:ext>
          </c:extLst>
        </c:ser>
        <c:ser>
          <c:idx val="17"/>
          <c:order val="17"/>
          <c:spPr>
            <a:ln w="28575" cap="rnd">
              <a:solidFill>
                <a:schemeClr val="accent6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new'!$E$135:$S$135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7887-4675-A892-C58D841B062A}"/>
            </c:ext>
          </c:extLst>
        </c:ser>
        <c:ser>
          <c:idx val="18"/>
          <c:order val="18"/>
          <c:spPr>
            <a:ln w="28575" cap="rnd">
              <a:solidFill>
                <a:schemeClr val="accent1">
                  <a:lumMod val="8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new'!$E$136:$S$136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C-7887-4675-A892-C58D841B062A}"/>
            </c:ext>
          </c:extLst>
        </c:ser>
        <c:ser>
          <c:idx val="19"/>
          <c:order val="19"/>
          <c:spPr>
            <a:ln w="44450" cap="rnd">
              <a:solidFill>
                <a:srgbClr val="A50021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rgbClr val="A50021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3.3606928979217361E-2"/>
                  <c:y val="7.77409596648745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5-7887-4675-A892-C58D841B062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A5002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new'!$E$137:$S$137</c:f>
              <c:numCache>
                <c:formatCode>#\ ##0.0</c:formatCode>
                <c:ptCount val="9"/>
                <c:pt idx="0">
                  <c:v>17.92164</c:v>
                </c:pt>
                <c:pt idx="1">
                  <c:v>19.247250000000001</c:v>
                </c:pt>
                <c:pt idx="2">
                  <c:v>21.482800000000001</c:v>
                </c:pt>
                <c:pt idx="3">
                  <c:v>20.215299999999999</c:v>
                </c:pt>
                <c:pt idx="4">
                  <c:v>19.202400000000001</c:v>
                </c:pt>
                <c:pt idx="5">
                  <c:v>18.013000000000002</c:v>
                </c:pt>
                <c:pt idx="6">
                  <c:v>18.5992</c:v>
                </c:pt>
                <c:pt idx="7">
                  <c:v>19.194199999999999</c:v>
                </c:pt>
                <c:pt idx="8">
                  <c:v>19.807600000000001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D-7887-4675-A892-C58D841B062A}"/>
            </c:ext>
          </c:extLst>
        </c:ser>
        <c:ser>
          <c:idx val="20"/>
          <c:order val="20"/>
          <c:spPr>
            <a:ln w="28575" cap="rnd">
              <a:solidFill>
                <a:schemeClr val="accent3">
                  <a:lumMod val="8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new'!$E$138:$S$138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E-7887-4675-A892-C58D841B062A}"/>
            </c:ext>
          </c:extLst>
        </c:ser>
        <c:ser>
          <c:idx val="21"/>
          <c:order val="21"/>
          <c:spPr>
            <a:ln w="28575" cap="rnd">
              <a:solidFill>
                <a:schemeClr val="accent4">
                  <a:lumMod val="8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new'!$E$139:$S$139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F-7887-4675-A892-C58D841B062A}"/>
            </c:ext>
          </c:extLst>
        </c:ser>
        <c:ser>
          <c:idx val="22"/>
          <c:order val="22"/>
          <c:spPr>
            <a:ln w="28575" cap="rnd">
              <a:solidFill>
                <a:schemeClr val="accent5">
                  <a:lumMod val="8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new'!$E$140:$S$140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0-7887-4675-A892-C58D841B062A}"/>
            </c:ext>
          </c:extLst>
        </c:ser>
        <c:ser>
          <c:idx val="23"/>
          <c:order val="23"/>
          <c:spPr>
            <a:ln w="28575" cap="rnd">
              <a:solidFill>
                <a:schemeClr val="accent6">
                  <a:lumMod val="8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new'!$E$141:$S$141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1-7887-4675-A892-C58D841B062A}"/>
            </c:ext>
          </c:extLst>
        </c:ser>
        <c:ser>
          <c:idx val="24"/>
          <c:order val="24"/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new'!$E$142:$S$142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2-7887-4675-A892-C58D841B062A}"/>
            </c:ext>
          </c:extLst>
        </c:ser>
        <c:ser>
          <c:idx val="25"/>
          <c:order val="25"/>
          <c:spPr>
            <a:ln w="28575" cap="rnd">
              <a:solidFill>
                <a:schemeClr val="accent2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new'!$E$143:$S$143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3-7887-4675-A892-C58D841B062A}"/>
            </c:ext>
          </c:extLst>
        </c:ser>
        <c:ser>
          <c:idx val="26"/>
          <c:order val="26"/>
          <c:spPr>
            <a:ln w="28575" cap="rnd">
              <a:solidFill>
                <a:schemeClr val="accent3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new'!$E$144:$S$144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4-7887-4675-A892-C58D841B062A}"/>
            </c:ext>
          </c:extLst>
        </c:ser>
        <c:ser>
          <c:idx val="27"/>
          <c:order val="27"/>
          <c:spPr>
            <a:ln w="28575" cap="rnd">
              <a:solidFill>
                <a:schemeClr val="accent4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new'!$E$145:$S$145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5-7887-4675-A892-C58D841B062A}"/>
            </c:ext>
          </c:extLst>
        </c:ser>
        <c:ser>
          <c:idx val="28"/>
          <c:order val="28"/>
          <c:spPr>
            <a:ln w="28575" cap="rnd">
              <a:solidFill>
                <a:schemeClr val="accent5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new'!$E$146:$S$146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6-7887-4675-A892-C58D841B062A}"/>
            </c:ext>
          </c:extLst>
        </c:ser>
        <c:ser>
          <c:idx val="29"/>
          <c:order val="29"/>
          <c:spPr>
            <a:ln w="28575" cap="rnd">
              <a:solidFill>
                <a:schemeClr val="accent6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new'!$E$147:$S$147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7-7887-4675-A892-C58D841B062A}"/>
            </c:ext>
          </c:extLst>
        </c:ser>
        <c:ser>
          <c:idx val="30"/>
          <c:order val="30"/>
          <c:spPr>
            <a:ln w="28575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new'!$E$148:$S$148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8-7887-4675-A892-C58D841B062A}"/>
            </c:ext>
          </c:extLst>
        </c:ser>
        <c:ser>
          <c:idx val="31"/>
          <c:order val="31"/>
          <c:spPr>
            <a:ln w="28575" cap="rnd">
              <a:solidFill>
                <a:schemeClr val="accent2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new'!$E$149:$S$149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9-7887-4675-A892-C58D841B062A}"/>
            </c:ext>
          </c:extLst>
        </c:ser>
        <c:ser>
          <c:idx val="32"/>
          <c:order val="32"/>
          <c:spPr>
            <a:ln w="28575" cap="rnd">
              <a:solidFill>
                <a:schemeClr val="accent3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new'!$E$150:$S$150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A-7887-4675-A892-C58D841B062A}"/>
            </c:ext>
          </c:extLst>
        </c:ser>
        <c:ser>
          <c:idx val="33"/>
          <c:order val="33"/>
          <c:spPr>
            <a:ln w="44450" cap="rnd">
              <a:solidFill>
                <a:srgbClr val="EF6139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rgbClr val="EF6139"/>
                </a:solidFill>
              </a:ln>
              <a:effectLst/>
            </c:spPr>
          </c:marker>
          <c:dLbls>
            <c:dLbl>
              <c:idx val="1"/>
              <c:layout>
                <c:manualLayout>
                  <c:x val="-2.6050941516098835E-2"/>
                  <c:y val="6.6323174126399043E-2"/>
                </c:manualLayout>
              </c:layout>
              <c:tx>
                <c:rich>
                  <a:bodyPr/>
                  <a:lstStyle/>
                  <a:p>
                    <a:fld id="{015B9A8A-5622-409C-A679-2B284E9B06E2}" type="VALUE">
                      <a:rPr lang="en-US">
                        <a:solidFill>
                          <a:schemeClr val="accent6">
                            <a:lumMod val="50000"/>
                          </a:schemeClr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6-7887-4675-A892-C58D841B062A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2.776149817048312E-2"/>
                  <c:y val="-5.512269984768773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27-7887-4675-A892-C58D841B062A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F613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new'!$E$151:$S$151</c:f>
              <c:numCache>
                <c:formatCode>#\ ##0.0</c:formatCode>
                <c:ptCount val="9"/>
                <c:pt idx="0">
                  <c:v>-3.38096</c:v>
                </c:pt>
                <c:pt idx="1">
                  <c:v>0.71121999999999996</c:v>
                </c:pt>
                <c:pt idx="2">
                  <c:v>-0.34429999999999999</c:v>
                </c:pt>
                <c:pt idx="3">
                  <c:v>-0.80520000000000003</c:v>
                </c:pt>
                <c:pt idx="4">
                  <c:v>-0.51149999999999995</c:v>
                </c:pt>
                <c:pt idx="5">
                  <c:v>-0.93759999999999999</c:v>
                </c:pt>
                <c:pt idx="6">
                  <c:v>-1.1268</c:v>
                </c:pt>
                <c:pt idx="7">
                  <c:v>-1.3766</c:v>
                </c:pt>
                <c:pt idx="8">
                  <c:v>-1.5129999999999999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B-7887-4675-A892-C58D841B062A}"/>
            </c:ext>
          </c:extLst>
        </c:ser>
        <c:ser>
          <c:idx val="34"/>
          <c:order val="34"/>
          <c:spPr>
            <a:ln w="44450" cap="rnd">
              <a:solidFill>
                <a:schemeClr val="accent5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5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new'!$E$152:$S$152</c:f>
              <c:numCache>
                <c:formatCode>#\ ##0.0</c:formatCode>
                <c:ptCount val="9"/>
                <c:pt idx="0">
                  <c:v>3.661</c:v>
                </c:pt>
                <c:pt idx="1">
                  <c:v>3.39</c:v>
                </c:pt>
                <c:pt idx="2">
                  <c:v>2.8039999999999998</c:v>
                </c:pt>
                <c:pt idx="3">
                  <c:v>3.8039999999999998</c:v>
                </c:pt>
                <c:pt idx="4">
                  <c:v>4.3</c:v>
                </c:pt>
                <c:pt idx="5">
                  <c:v>5.2</c:v>
                </c:pt>
                <c:pt idx="6">
                  <c:v>6.4</c:v>
                </c:pt>
                <c:pt idx="7">
                  <c:v>7.7</c:v>
                </c:pt>
                <c:pt idx="8">
                  <c:v>9.1999999999999993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C-7887-4675-A892-C58D841B062A}"/>
            </c:ext>
          </c:extLst>
        </c:ser>
        <c:ser>
          <c:idx val="9"/>
          <c:order val="9"/>
          <c:spPr>
            <a:ln w="28575" cap="rnd">
              <a:solidFill>
                <a:schemeClr val="accent4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lumMod val="60000"/>
                </a:schemeClr>
              </a:solidFill>
              <a:ln w="9525">
                <a:solidFill>
                  <a:schemeClr val="accent4">
                    <a:lumMod val="60000"/>
                  </a:schemeClr>
                </a:solidFill>
              </a:ln>
              <a:effectLst/>
            </c:spPr>
          </c:marker>
          <c:val>
            <c:numRef>
              <c:f>'форма 2п new'!$E$127:$S$127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D-7887-4675-A892-C58D841B062A}"/>
            </c:ext>
          </c:extLst>
        </c:ser>
        <c:ser>
          <c:idx val="10"/>
          <c:order val="10"/>
          <c:spPr>
            <a:ln w="28575" cap="rnd">
              <a:solidFill>
                <a:schemeClr val="accent5">
                  <a:lumMod val="6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new'!$E$128:$S$128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E-7887-4675-A892-C58D841B062A}"/>
            </c:ext>
          </c:extLst>
        </c:ser>
        <c:ser>
          <c:idx val="11"/>
          <c:order val="11"/>
          <c:spPr>
            <a:ln w="28575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>
                  <a:lumMod val="60000"/>
                </a:schemeClr>
              </a:solidFill>
              <a:ln w="9525">
                <a:solidFill>
                  <a:schemeClr val="accent6">
                    <a:lumMod val="60000"/>
                  </a:schemeClr>
                </a:solidFill>
              </a:ln>
              <a:effectLst/>
            </c:spPr>
          </c:marker>
          <c:val>
            <c:numRef>
              <c:f>'форма 2п new'!$E$129:$S$129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1F-7887-4675-A892-C58D841B062A}"/>
            </c:ext>
          </c:extLst>
        </c:ser>
        <c:ser>
          <c:idx val="12"/>
          <c:order val="12"/>
          <c:spPr>
            <a:ln w="28575" cap="rnd">
              <a:solidFill>
                <a:schemeClr val="accent1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new'!$E$130:$S$130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0-7887-4675-A892-C58D841B062A}"/>
            </c:ext>
          </c:extLst>
        </c:ser>
        <c:ser>
          <c:idx val="13"/>
          <c:order val="13"/>
          <c:spPr>
            <a:ln w="28575" cap="rnd">
              <a:solidFill>
                <a:schemeClr val="accent2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>
                  <a:lumMod val="80000"/>
                  <a:lumOff val="20000"/>
                </a:schemeClr>
              </a:solidFill>
              <a:ln w="9525">
                <a:solidFill>
                  <a:schemeClr val="accent2">
                    <a:lumMod val="80000"/>
                    <a:lumOff val="20000"/>
                  </a:schemeClr>
                </a:solidFill>
              </a:ln>
              <a:effectLst/>
            </c:spPr>
          </c:marker>
          <c:val>
            <c:numRef>
              <c:f>'форма 2п new'!$E$131:$S$131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1-7887-4675-A892-C58D841B062A}"/>
            </c:ext>
          </c:extLst>
        </c:ser>
        <c:ser>
          <c:idx val="14"/>
          <c:order val="14"/>
          <c:spPr>
            <a:ln w="28575" cap="rnd">
              <a:solidFill>
                <a:schemeClr val="accent3">
                  <a:lumMod val="80000"/>
                  <a:lumOff val="20000"/>
                </a:schemeClr>
              </a:solidFill>
              <a:round/>
            </a:ln>
            <a:effectLst/>
          </c:spPr>
          <c:marker>
            <c:symbol val="none"/>
          </c:marker>
          <c:val>
            <c:numRef>
              <c:f>'форма 2п new'!$E$132:$S$132</c:f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22-7887-4675-A892-C58D841B06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857376"/>
        <c:axId val="150857768"/>
      </c:lineChart>
      <c:catAx>
        <c:axId val="1508573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857768"/>
        <c:crosses val="autoZero"/>
        <c:auto val="1"/>
        <c:lblAlgn val="ctr"/>
        <c:lblOffset val="100"/>
        <c:noMultiLvlLbl val="0"/>
      </c:catAx>
      <c:valAx>
        <c:axId val="150857768"/>
        <c:scaling>
          <c:orientation val="minMax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8573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</c:v>
                </c:pt>
              </c:strCache>
            </c:strRef>
          </c:tx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5430639754128005E-2"/>
                  <c:y val="-9.39346181703325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5.0935603462283548E-2"/>
                  <c:y val="-6.627014251561577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5508625849741302E-2"/>
                  <c:y val="-8.286882790844583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5.3649092268554625E-2"/>
                  <c:y val="-8.01023803429741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6865370252876806E-2"/>
                  <c:y val="6.92857881924968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C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2795137043470197E-2"/>
                  <c:y val="-6.073724738467237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F-2188-49D9-B04D-61D79A086B5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Лист1!$A$2:$A$13</c:f>
              <c:strCach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
оценка</c:v>
                </c:pt>
                <c:pt idx="9">
                  <c:v>2019
проект</c:v>
                </c:pt>
                <c:pt idx="10">
                  <c:v>2020
проект</c:v>
                </c:pt>
                <c:pt idx="11">
                  <c:v>2021
проект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180.98</c:v>
                </c:pt>
                <c:pt idx="1">
                  <c:v>241.38</c:v>
                </c:pt>
                <c:pt idx="2">
                  <c:v>279.14999999999998</c:v>
                </c:pt>
                <c:pt idx="3">
                  <c:v>320.54000000000002</c:v>
                </c:pt>
                <c:pt idx="4">
                  <c:v>349.21</c:v>
                </c:pt>
                <c:pt idx="5">
                  <c:v>374.49</c:v>
                </c:pt>
                <c:pt idx="6">
                  <c:v>295.88</c:v>
                </c:pt>
                <c:pt idx="7">
                  <c:v>420.63</c:v>
                </c:pt>
                <c:pt idx="8">
                  <c:v>445.14</c:v>
                </c:pt>
                <c:pt idx="9">
                  <c:v>403.97</c:v>
                </c:pt>
                <c:pt idx="10">
                  <c:v>385.76</c:v>
                </c:pt>
                <c:pt idx="11">
                  <c:v>346.92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188-49D9-B04D-61D79A086B55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Расх</c:v>
                </c:pt>
              </c:strCache>
            </c:strRef>
          </c:tx>
          <c:spPr>
            <a:ln w="44450" cap="rnd">
              <a:solidFill>
                <a:srgbClr val="C00000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rgbClr val="C00000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4.814412856039911E-2"/>
                  <c:y val="6.073746521518912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3.8724903834063559E-2"/>
                  <c:y val="5.243812251877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3.6011415027792426E-2"/>
                  <c:y val="6.350391278066100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3.8724903834063538E-2"/>
                  <c:y val="5.2438122518774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A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5.3649092268554625E-2"/>
                  <c:y val="-6.92855703619798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B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-3.8724903834063636E-2"/>
                  <c:y val="-6.651912279650817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D-2188-49D9-B04D-61D79A086B55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layout>
                <c:manualLayout>
                  <c:x val="-4.1438392640334741E-2"/>
                  <c:y val="6.07374652151893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2188-49D9-B04D-61D79A086B55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C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Лист1!$A$2:$A$13</c:f>
              <c:strCache>
                <c:ptCount val="12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  <c:pt idx="8">
                  <c:v>2018
оценка</c:v>
                </c:pt>
                <c:pt idx="9">
                  <c:v>2019
проект</c:v>
                </c:pt>
                <c:pt idx="10">
                  <c:v>2020
проект</c:v>
                </c:pt>
                <c:pt idx="11">
                  <c:v>2021
проект</c:v>
                </c:pt>
              </c:strCache>
            </c:strRef>
          </c:cat>
          <c:val>
            <c:numRef>
              <c:f>Лист1!$C$2:$C$13</c:f>
              <c:numCache>
                <c:formatCode>General</c:formatCode>
                <c:ptCount val="12"/>
                <c:pt idx="0">
                  <c:v>173.94</c:v>
                </c:pt>
                <c:pt idx="1">
                  <c:v>208.89</c:v>
                </c:pt>
                <c:pt idx="2">
                  <c:v>269.63</c:v>
                </c:pt>
                <c:pt idx="3">
                  <c:v>316.73</c:v>
                </c:pt>
                <c:pt idx="4">
                  <c:v>360.74</c:v>
                </c:pt>
                <c:pt idx="5">
                  <c:v>432.4</c:v>
                </c:pt>
                <c:pt idx="6">
                  <c:v>361.86</c:v>
                </c:pt>
                <c:pt idx="7">
                  <c:v>400.42</c:v>
                </c:pt>
                <c:pt idx="8">
                  <c:v>445.6</c:v>
                </c:pt>
                <c:pt idx="9">
                  <c:v>442.06</c:v>
                </c:pt>
                <c:pt idx="10">
                  <c:v>420.78</c:v>
                </c:pt>
                <c:pt idx="11">
                  <c:v>395.41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2188-49D9-B04D-61D79A086B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0573264"/>
        <c:axId val="150860120"/>
      </c:lineChart>
      <c:catAx>
        <c:axId val="2205732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860120"/>
        <c:crosses val="autoZero"/>
        <c:auto val="1"/>
        <c:lblAlgn val="ctr"/>
        <c:lblOffset val="100"/>
        <c:noMultiLvlLbl val="0"/>
      </c:catAx>
      <c:valAx>
        <c:axId val="150860120"/>
        <c:scaling>
          <c:orientation val="minMax"/>
          <c:min val="1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0573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23578E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3C20-4D1A-86BB-3B5B56A485DE}"/>
              </c:ext>
            </c:extLst>
          </c:dPt>
          <c:dPt>
            <c:idx val="1"/>
            <c:invertIfNegative val="0"/>
            <c:bubble3D val="0"/>
            <c:spPr>
              <a:solidFill>
                <a:srgbClr val="7F7F7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3C20-4D1A-86BB-3B5B56A485DE}"/>
              </c:ext>
            </c:extLst>
          </c:dPt>
          <c:dPt>
            <c:idx val="2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3C20-4D1A-86BB-3B5B56A485DE}"/>
              </c:ext>
            </c:extLst>
          </c:dPt>
          <c:dPt>
            <c:idx val="3"/>
            <c:invertIfNegative val="0"/>
            <c:bubble3D val="0"/>
            <c:spPr>
              <a:solidFill>
                <a:srgbClr val="436596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3C20-4D1A-86BB-3B5B56A485DE}"/>
              </c:ext>
            </c:extLst>
          </c:dPt>
          <c:dPt>
            <c:idx val="4"/>
            <c:invertIfNegative val="0"/>
            <c:bubble3D val="0"/>
            <c:spPr>
              <a:solidFill>
                <a:srgbClr val="548235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3C20-4D1A-86BB-3B5B56A485DE}"/>
              </c:ext>
            </c:extLst>
          </c:dPt>
          <c:dPt>
            <c:idx val="5"/>
            <c:invertIfNegative val="0"/>
            <c:bubble3D val="0"/>
            <c:spPr>
              <a:solidFill>
                <a:srgbClr val="3B3838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3C20-4D1A-86BB-3B5B56A485DE}"/>
              </c:ext>
            </c:extLst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C20-4D1A-86BB-3B5B56A485DE}"/>
              </c:ext>
            </c:extLst>
          </c:dPt>
          <c:dPt>
            <c:idx val="7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3C20-4D1A-86BB-3B5B56A485DE}"/>
              </c:ext>
            </c:extLst>
          </c:dPt>
          <c:dPt>
            <c:idx val="8"/>
            <c:invertIfNegative val="0"/>
            <c:bubble3D val="0"/>
            <c:spPr>
              <a:solidFill>
                <a:srgbClr val="21719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C20-4D1A-86BB-3B5B56A485DE}"/>
              </c:ext>
            </c:extLst>
          </c:dPt>
          <c:dPt>
            <c:idx val="9"/>
            <c:invertIfNegative val="0"/>
            <c:bubble3D val="0"/>
            <c:spPr>
              <a:solidFill>
                <a:srgbClr val="0F758C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3C20-4D1A-86BB-3B5B56A485DE}"/>
              </c:ext>
            </c:extLst>
          </c:dPt>
          <c:dPt>
            <c:idx val="10"/>
            <c:invertIfNegative val="0"/>
            <c:bubble3D val="0"/>
            <c:spPr>
              <a:solidFill>
                <a:srgbClr val="2F5597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C20-4D1A-86BB-3B5B56A485DE}"/>
              </c:ext>
            </c:extLst>
          </c:dPt>
          <c:dPt>
            <c:idx val="11"/>
            <c:invertIfNegative val="0"/>
            <c:bubble3D val="0"/>
            <c:spPr>
              <a:solidFill>
                <a:srgbClr val="00B05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3C20-4D1A-86BB-3B5B56A485DE}"/>
              </c:ext>
            </c:extLst>
          </c:dPt>
          <c:dPt>
            <c:idx val="12"/>
            <c:invertIfNegative val="0"/>
            <c:bubble3D val="0"/>
            <c:spPr>
              <a:solidFill>
                <a:srgbClr val="7F7F7F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C20-4D1A-86BB-3B5B56A485DE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1 045,5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11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3 927,7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E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/>
                      <a:t>5 513,3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9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/>
                      <a:t>770,6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8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/>
                      <a:t>1 524,9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/>
                      <a:t>3 189,1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3C20-4D1A-86BB-3B5B56A485DE}"/>
                </c:ext>
                <c:ext xmlns:c15="http://schemas.microsoft.com/office/drawing/2012/chart" uri="{CE6537A1-D6FC-4f65-9D91-7224C49458BB}"/>
              </c:extLst>
            </c:dLbl>
            <c:dLbl>
              <c:idx val="10"/>
              <c:tx>
                <c:rich>
                  <a:bodyPr/>
                  <a:lstStyle/>
                  <a:p>
                    <a:r>
                      <a:rPr lang="en-US"/>
                      <a:t>170,1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3C20-4D1A-86BB-3B5B56A485DE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Лист1!$A$2:$A$15</c:f>
              <c:strCache>
                <c:ptCount val="1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  <c:pt idx="4">
                  <c:v>Категория 5</c:v>
                </c:pt>
                <c:pt idx="5">
                  <c:v>Категория 6</c:v>
                </c:pt>
                <c:pt idx="6">
                  <c:v>Категория 7</c:v>
                </c:pt>
                <c:pt idx="7">
                  <c:v>Категория 8</c:v>
                </c:pt>
                <c:pt idx="8">
                  <c:v>Категория 9</c:v>
                </c:pt>
                <c:pt idx="9">
                  <c:v>Категория 10</c:v>
                </c:pt>
                <c:pt idx="10">
                  <c:v>Категория 11</c:v>
                </c:pt>
                <c:pt idx="11">
                  <c:v>Категория 12</c:v>
                </c:pt>
                <c:pt idx="12">
                  <c:v>Категория 13</c:v>
                </c:pt>
                <c:pt idx="13">
                  <c:v>Категория 14</c:v>
                </c:pt>
              </c:strCache>
            </c:strRef>
          </c:cat>
          <c:val>
            <c:numRef>
              <c:f>Лист1!$B$2:$B$15</c:f>
              <c:numCache>
                <c:formatCode>#\ ##0.0</c:formatCode>
                <c:ptCount val="14"/>
                <c:pt idx="0">
                  <c:v>1043.9649999999999</c:v>
                </c:pt>
                <c:pt idx="1">
                  <c:v>3.8889</c:v>
                </c:pt>
                <c:pt idx="2">
                  <c:v>246.42400000000001</c:v>
                </c:pt>
                <c:pt idx="3">
                  <c:v>3926.2460000000001</c:v>
                </c:pt>
                <c:pt idx="4">
                  <c:v>2319.1790000000001</c:v>
                </c:pt>
                <c:pt idx="5">
                  <c:v>79.731999999999999</c:v>
                </c:pt>
                <c:pt idx="6">
                  <c:v>5513.91</c:v>
                </c:pt>
                <c:pt idx="7">
                  <c:v>767.85599999999999</c:v>
                </c:pt>
                <c:pt idx="8">
                  <c:v>1522.2449999999999</c:v>
                </c:pt>
                <c:pt idx="9">
                  <c:v>3194.24</c:v>
                </c:pt>
                <c:pt idx="10">
                  <c:v>172.751</c:v>
                </c:pt>
                <c:pt idx="11">
                  <c:v>148.488</c:v>
                </c:pt>
                <c:pt idx="12">
                  <c:v>428.77499999999998</c:v>
                </c:pt>
                <c:pt idx="13">
                  <c:v>175.83699999999999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20-4D1A-86BB-3B5B56A48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"/>
        <c:overlap val="-59"/>
        <c:axId val="225057856"/>
        <c:axId val="225058248"/>
      </c:barChart>
      <c:catAx>
        <c:axId val="2250578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25058248"/>
        <c:crosses val="autoZero"/>
        <c:auto val="1"/>
        <c:lblAlgn val="ctr"/>
        <c:lblOffset val="100"/>
        <c:noMultiLvlLbl val="0"/>
      </c:catAx>
      <c:valAx>
        <c:axId val="225058248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2250578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Ненецкий АО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Здравоохранение</c:v>
                </c:pt>
                <c:pt idx="2">
                  <c:v>Социальная политика</c:v>
                </c:pt>
                <c:pt idx="3">
                  <c:v>Культура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124.7</c:v>
                </c:pt>
                <c:pt idx="1">
                  <c:v>34.5</c:v>
                </c:pt>
                <c:pt idx="2">
                  <c:v>72.099999999999994</c:v>
                </c:pt>
                <c:pt idx="3">
                  <c:v>17.399999999999999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3E7-4713-BA6E-EE048A4C948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Чукотка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Здравоохранение</c:v>
                </c:pt>
                <c:pt idx="2">
                  <c:v>Социальная политика</c:v>
                </c:pt>
                <c:pt idx="3">
                  <c:v>Культура</c:v>
                </c:pt>
              </c:strCache>
            </c:strRef>
          </c:cat>
          <c:val>
            <c:numRef>
              <c:f>Лист1!$C$2:$C$5</c:f>
              <c:numCache>
                <c:formatCode>#,##0</c:formatCode>
                <c:ptCount val="4"/>
                <c:pt idx="0">
                  <c:v>85.8</c:v>
                </c:pt>
                <c:pt idx="1">
                  <c:v>33.5</c:v>
                </c:pt>
                <c:pt idx="2">
                  <c:v>43.7</c:v>
                </c:pt>
                <c:pt idx="3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3E7-4713-BA6E-EE048A4C948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Ямал</c:v>
                </c:pt>
              </c:strCache>
            </c:strRef>
          </c:tx>
          <c:spPr>
            <a:solidFill>
              <a:srgbClr val="8200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Здравоохранение</c:v>
                </c:pt>
                <c:pt idx="2">
                  <c:v>Социальная политика</c:v>
                </c:pt>
                <c:pt idx="3">
                  <c:v>Культура</c:v>
                </c:pt>
              </c:strCache>
            </c:strRef>
          </c:cat>
          <c:val>
            <c:numRef>
              <c:f>Лист1!$D$2:$D$5</c:f>
              <c:numCache>
                <c:formatCode>#,##0</c:formatCode>
                <c:ptCount val="4"/>
                <c:pt idx="0">
                  <c:v>45.7</c:v>
                </c:pt>
                <c:pt idx="1">
                  <c:v>25.4</c:v>
                </c:pt>
                <c:pt idx="2">
                  <c:v>37.9</c:v>
                </c:pt>
                <c:pt idx="3">
                  <c:v>3.2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3E7-4713-BA6E-EE048A4C948A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ХМАО Югра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Здравоохранение</c:v>
                </c:pt>
                <c:pt idx="2">
                  <c:v>Социальная политика</c:v>
                </c:pt>
                <c:pt idx="3">
                  <c:v>Культура</c:v>
                </c:pt>
              </c:strCache>
            </c:strRef>
          </c:cat>
          <c:val>
            <c:numRef>
              <c:f>Лист1!$E$2:$E$5</c:f>
              <c:numCache>
                <c:formatCode>#,##0</c:formatCode>
                <c:ptCount val="4"/>
                <c:pt idx="0">
                  <c:v>40.6</c:v>
                </c:pt>
                <c:pt idx="1">
                  <c:v>24.1</c:v>
                </c:pt>
                <c:pt idx="2">
                  <c:v>25.6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83E7-4713-BA6E-EE048A4C948A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Архангельская область</c:v>
                </c:pt>
              </c:strCache>
            </c:strRef>
          </c:tx>
          <c:spPr>
            <a:solidFill>
              <a:srgbClr val="EAA53D"/>
            </a:solidFill>
            <a:ln>
              <a:noFill/>
            </a:ln>
            <a:effectLst/>
          </c:spPr>
          <c:invertIfNegative val="0"/>
          <c:dLbls>
            <c:dLbl>
              <c:idx val="3"/>
              <c:tx>
                <c:rich>
                  <a:bodyPr/>
                  <a:lstStyle/>
                  <a:p>
                    <a:fld id="{D52F6028-8614-425A-B1EE-22498642D385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6-83E7-4713-BA6E-EE048A4C948A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Образование</c:v>
                </c:pt>
                <c:pt idx="1">
                  <c:v>Здравоохранение</c:v>
                </c:pt>
                <c:pt idx="2">
                  <c:v>Социальная политика</c:v>
                </c:pt>
                <c:pt idx="3">
                  <c:v>Культура</c:v>
                </c:pt>
              </c:strCache>
            </c:strRef>
          </c:cat>
          <c:val>
            <c:numRef>
              <c:f>Лист1!$F$2:$F$5</c:f>
              <c:numCache>
                <c:formatCode>#,##0</c:formatCode>
                <c:ptCount val="4"/>
                <c:pt idx="0">
                  <c:v>18.7</c:v>
                </c:pt>
                <c:pt idx="1">
                  <c:v>6.2</c:v>
                </c:pt>
                <c:pt idx="2">
                  <c:v>18.399999999999999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3E7-4713-BA6E-EE048A4C948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5058640"/>
        <c:axId val="225059424"/>
      </c:barChart>
      <c:catAx>
        <c:axId val="22505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5059424"/>
        <c:crosses val="autoZero"/>
        <c:auto val="1"/>
        <c:lblAlgn val="ctr"/>
        <c:lblOffset val="100"/>
        <c:noMultiLvlLbl val="0"/>
      </c:catAx>
      <c:valAx>
        <c:axId val="225059424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22505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651</c:v>
                </c:pt>
                <c:pt idx="1">
                  <c:v>681</c:v>
                </c:pt>
                <c:pt idx="2">
                  <c:v>630</c:v>
                </c:pt>
                <c:pt idx="3">
                  <c:v>632.5</c:v>
                </c:pt>
                <c:pt idx="4">
                  <c:v>632.5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5B-4963-A1CE-8C96B3A9A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9"/>
        <c:overlap val="-27"/>
        <c:axId val="227107984"/>
        <c:axId val="227108376"/>
      </c:barChart>
      <c:lineChart>
        <c:grouping val="stacke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10"/>
            <c:spPr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c:spPr>
          </c:marker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Лист1!$C$2:$C$6</c:f>
              <c:numCache>
                <c:formatCode>#,##0</c:formatCode>
                <c:ptCount val="5"/>
                <c:pt idx="0">
                  <c:v>121</c:v>
                </c:pt>
                <c:pt idx="1">
                  <c:v>104.60829493087557</c:v>
                </c:pt>
                <c:pt idx="2">
                  <c:v>92.511013215859023</c:v>
                </c:pt>
                <c:pt idx="3">
                  <c:v>100.39682539682539</c:v>
                </c:pt>
                <c:pt idx="4">
                  <c:v>100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95B-4963-A1CE-8C96B3A9A01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109160"/>
        <c:axId val="227108768"/>
      </c:lineChart>
      <c:catAx>
        <c:axId val="22710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108376"/>
        <c:crosses val="autoZero"/>
        <c:auto val="1"/>
        <c:lblAlgn val="ctr"/>
        <c:lblOffset val="100"/>
        <c:noMultiLvlLbl val="0"/>
      </c:catAx>
      <c:valAx>
        <c:axId val="227108376"/>
        <c:scaling>
          <c:orientation val="minMax"/>
          <c:min val="30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107984"/>
        <c:crosses val="autoZero"/>
        <c:crossBetween val="between"/>
      </c:valAx>
      <c:valAx>
        <c:axId val="227108768"/>
        <c:scaling>
          <c:orientation val="minMax"/>
        </c:scaling>
        <c:delete val="0"/>
        <c:axPos val="r"/>
        <c:numFmt formatCode="#,##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27109160"/>
        <c:crosses val="max"/>
        <c:crossBetween val="between"/>
      </c:valAx>
      <c:catAx>
        <c:axId val="227109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2710876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Гранты для начинающего бизнеса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Лист1!$A$2:$A$13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9"/>
                <c:pt idx="0">
                  <c:v>1.5</c:v>
                </c:pt>
                <c:pt idx="1">
                  <c:v>2.6</c:v>
                </c:pt>
                <c:pt idx="2">
                  <c:v>8.1</c:v>
                </c:pt>
                <c:pt idx="3">
                  <c:v>7.9</c:v>
                </c:pt>
                <c:pt idx="4">
                  <c:v>12</c:v>
                </c:pt>
                <c:pt idx="5">
                  <c:v>14</c:v>
                </c:pt>
                <c:pt idx="6">
                  <c:v>39</c:v>
                </c:pt>
                <c:pt idx="7">
                  <c:v>39</c:v>
                </c:pt>
                <c:pt idx="8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48C-41AC-B07C-D63DDF7B1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227109552"/>
        <c:axId val="304091040"/>
      </c:barChart>
      <c:catAx>
        <c:axId val="227109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091040"/>
        <c:crosses val="autoZero"/>
        <c:auto val="1"/>
        <c:lblAlgn val="ctr"/>
        <c:lblOffset val="100"/>
        <c:noMultiLvlLbl val="0"/>
      </c:catAx>
      <c:valAx>
        <c:axId val="3040910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27109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1044444444444444E-2"/>
          <c:y val="0.16547456246395645"/>
          <c:w val="0.93791111111111114"/>
          <c:h val="0.41993433135473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Субсидии (модернизация, обучение, сырье и др.)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Лист1!$A$2:$A$13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3.8</c:v>
                </c:pt>
                <c:pt idx="3">
                  <c:v>6.4</c:v>
                </c:pt>
                <c:pt idx="4">
                  <c:v>6.8</c:v>
                </c:pt>
                <c:pt idx="5">
                  <c:v>9.5</c:v>
                </c:pt>
                <c:pt idx="6">
                  <c:v>9.5</c:v>
                </c:pt>
                <c:pt idx="7">
                  <c:v>9.5</c:v>
                </c:pt>
                <c:pt idx="8">
                  <c:v>9.5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448-46E3-AC9F-846A67D51F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304091824"/>
        <c:axId val="304092216"/>
      </c:barChart>
      <c:catAx>
        <c:axId val="304091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092216"/>
        <c:crosses val="autoZero"/>
        <c:auto val="1"/>
        <c:lblAlgn val="ctr"/>
        <c:lblOffset val="100"/>
        <c:noMultiLvlLbl val="0"/>
      </c:catAx>
      <c:valAx>
        <c:axId val="3040922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918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Фонд микрофинансирования и гарантирования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Лист1!$A$2:$A$13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20</c:v>
                </c:pt>
                <c:pt idx="4">
                  <c:v>51.2</c:v>
                </c:pt>
                <c:pt idx="5">
                  <c:v>29.8</c:v>
                </c:pt>
                <c:pt idx="6">
                  <c:v>27.2</c:v>
                </c:pt>
                <c:pt idx="7">
                  <c:v>27</c:v>
                </c:pt>
                <c:pt idx="8">
                  <c:v>27.2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227-4E29-8CE5-E7A63AB69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304093000"/>
        <c:axId val="304093392"/>
      </c:barChart>
      <c:catAx>
        <c:axId val="304093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093392"/>
        <c:crosses val="autoZero"/>
        <c:auto val="1"/>
        <c:lblAlgn val="ctr"/>
        <c:lblOffset val="100"/>
        <c:noMultiLvlLbl val="0"/>
      </c:catAx>
      <c:valAx>
        <c:axId val="30409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93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Инфраструктура поддержки ЦКР и ЦПП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Лист1!$A$2:$A$13</c:f>
              <c:numCache>
                <c:formatCode>General</c:formatCod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</c:v>
                </c:pt>
                <c:pt idx="6">
                  <c:v>2019</c:v>
                </c:pt>
                <c:pt idx="7">
                  <c:v>2020</c:v>
                </c:pt>
                <c:pt idx="8">
                  <c:v>2021</c:v>
                </c:pt>
              </c:numCache>
            </c:numRef>
          </c:cat>
          <c:val>
            <c:numRef>
              <c:f>Лист1!$B$2:$B$13</c:f>
              <c:numCache>
                <c:formatCode>General</c:formatCode>
                <c:ptCount val="9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27.1</c:v>
                </c:pt>
                <c:pt idx="6">
                  <c:v>37.9</c:v>
                </c:pt>
                <c:pt idx="7">
                  <c:v>41.3</c:v>
                </c:pt>
                <c:pt idx="8">
                  <c:v>38.4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6D6-4D9C-AB86-6E408F7831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-27"/>
        <c:axId val="304094176"/>
        <c:axId val="304094568"/>
      </c:barChart>
      <c:catAx>
        <c:axId val="304094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4094568"/>
        <c:crosses val="autoZero"/>
        <c:auto val="1"/>
        <c:lblAlgn val="ctr"/>
        <c:lblOffset val="100"/>
        <c:noMultiLvlLbl val="0"/>
      </c:catAx>
      <c:valAx>
        <c:axId val="30409456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04094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
оценка</c:v>
                </c:pt>
                <c:pt idx="5">
                  <c:v>2019
проект</c:v>
                </c:pt>
                <c:pt idx="6">
                  <c:v>2020
проект</c:v>
                </c:pt>
                <c:pt idx="7">
                  <c:v>2021
проект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51.5</c:v>
                </c:pt>
                <c:pt idx="1">
                  <c:v>98</c:v>
                </c:pt>
                <c:pt idx="2">
                  <c:v>98.4</c:v>
                </c:pt>
                <c:pt idx="3">
                  <c:v>98.6</c:v>
                </c:pt>
                <c:pt idx="4">
                  <c:v>98.6</c:v>
                </c:pt>
                <c:pt idx="5">
                  <c:v>98.7</c:v>
                </c:pt>
                <c:pt idx="6">
                  <c:v>96.3</c:v>
                </c:pt>
                <c:pt idx="7">
                  <c:v>93.7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36-4E84-97F0-FF8B1BF86A1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Лист1!$A$2:$A$9</c:f>
              <c:strCache>
                <c:ptCount val="8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
оценка</c:v>
                </c:pt>
                <c:pt idx="5">
                  <c:v>2019
проект</c:v>
                </c:pt>
                <c:pt idx="6">
                  <c:v>2020
проект</c:v>
                </c:pt>
                <c:pt idx="7">
                  <c:v>2021
проект</c:v>
                </c:pt>
              </c:strCache>
            </c:strRef>
          </c:cat>
          <c:val>
            <c:numRef>
              <c:f>Лист1!$C$2:$C$9</c:f>
              <c:numCache>
                <c:formatCode>General</c:formatCode>
                <c:ptCount val="8"/>
                <c:pt idx="0">
                  <c:v>48.5</c:v>
                </c:pt>
                <c:pt idx="1">
                  <c:v>2</c:v>
                </c:pt>
                <c:pt idx="2">
                  <c:v>1.6</c:v>
                </c:pt>
                <c:pt idx="3">
                  <c:v>1.4</c:v>
                </c:pt>
                <c:pt idx="4">
                  <c:v>1.4000000000000057</c:v>
                </c:pt>
                <c:pt idx="5">
                  <c:v>1.2999999999999972</c:v>
                </c:pt>
                <c:pt idx="6">
                  <c:v>3.7000000000000028</c:v>
                </c:pt>
                <c:pt idx="7">
                  <c:v>6.2999999999999972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36-4E84-97F0-FF8B1BF86A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box"/>
        <c:axId val="305579600"/>
        <c:axId val="305579992"/>
        <c:axId val="0"/>
      </c:bar3DChart>
      <c:catAx>
        <c:axId val="30557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5579992"/>
        <c:crosses val="autoZero"/>
        <c:auto val="1"/>
        <c:lblAlgn val="ctr"/>
        <c:lblOffset val="100"/>
        <c:noMultiLvlLbl val="0"/>
      </c:catAx>
      <c:valAx>
        <c:axId val="3055799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05579600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834-4FAE-B695-92B8185D7FD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E834-4FAE-B695-92B8185D7FD4}"/>
              </c:ext>
            </c:extLst>
          </c:dPt>
          <c:dLbls>
            <c:dLbl>
              <c:idx val="0"/>
              <c:layout>
                <c:manualLayout>
                  <c:x val="-0.31088541666666675"/>
                  <c:y val="0.1874131944444444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72%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834-4FAE-B695-92B8185D7FD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23592013888888888"/>
                  <c:y val="-0.17197916666666666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28%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834-4FAE-B695-92B8185D7FD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Добыча</c:v>
                </c:pt>
                <c:pt idx="1">
                  <c:v>Прочее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0.67</c:v>
                </c:pt>
                <c:pt idx="1">
                  <c:v>0.33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834-4FAE-B695-92B8185D7F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558712589482087E-2"/>
          <c:y val="0.14918954939843612"/>
          <c:w val="0.96888257482103579"/>
          <c:h val="0.62672497079216771"/>
        </c:manualLayout>
      </c:layout>
      <c:lineChart>
        <c:grouping val="stacked"/>
        <c:varyColors val="0"/>
        <c:ser>
          <c:idx val="0"/>
          <c:order val="0"/>
          <c:tx>
            <c:strRef>
              <c:f>Лист1!$B$4</c:f>
              <c:strCache>
                <c:ptCount val="1"/>
                <c:pt idx="0">
                  <c:v>Бюджетные средства, млн. руб.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dLbl>
              <c:idx val="4"/>
              <c:layout>
                <c:manualLayout>
                  <c:x val="-7.2355141369336046E-2"/>
                  <c:y val="-0.10956087510296607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19F-4529-9679-38DE764475A0}"/>
                </c:ex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4.9724286693725687E-2"/>
                  <c:y val="-0.12200757659358008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19F-4529-9679-38DE764475A0}"/>
                </c:ext>
                <c:ext xmlns:c15="http://schemas.microsoft.com/office/drawing/2012/chart" uri="{CE6537A1-D6FC-4f65-9D91-7224C49458BB}">
                  <c15:layout>
                    <c:manualLayout>
                      <c:w val="9.8034033597909409E-2"/>
                      <c:h val="0.11290954151000755"/>
                    </c:manualLayout>
                  </c15:layout>
                </c:ext>
              </c:extLst>
            </c:dLbl>
            <c:dLbl>
              <c:idx val="6"/>
              <c:layout>
                <c:manualLayout>
                  <c:x val="-5.2553143528177075E-2"/>
                  <c:y val="-0.10844489028463131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BA4-43DF-8D16-00A8CE94AF79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Лист1!$C$3:$AG$3</c:f>
              <c:strCache>
                <c:ptCount val="9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  <c:pt idx="5">
                  <c:v>2018
343-оз</c:v>
                </c:pt>
                <c:pt idx="6">
                  <c:v>2019
проект</c:v>
                </c:pt>
                <c:pt idx="7">
                  <c:v>2020
проект</c:v>
                </c:pt>
                <c:pt idx="8">
                  <c:v>2021
проект</c:v>
                </c:pt>
              </c:strCache>
            </c:strRef>
          </c:cat>
          <c:val>
            <c:numRef>
              <c:f>Лист1!$C$4:$AG$4</c:f>
              <c:numCache>
                <c:formatCode>#\ ##0.0</c:formatCode>
                <c:ptCount val="9"/>
                <c:pt idx="0">
                  <c:v>2156.1569537599999</c:v>
                </c:pt>
                <c:pt idx="1">
                  <c:v>2618.5039441200001</c:v>
                </c:pt>
                <c:pt idx="2">
                  <c:v>2182.6999999999998</c:v>
                </c:pt>
                <c:pt idx="3">
                  <c:v>1741.8230082299999</c:v>
                </c:pt>
                <c:pt idx="4">
                  <c:v>2513.9</c:v>
                </c:pt>
                <c:pt idx="5">
                  <c:v>3248.2891</c:v>
                </c:pt>
                <c:pt idx="6">
                  <c:v>3005.7543999999998</c:v>
                </c:pt>
                <c:pt idx="7">
                  <c:v>2351.2366000000002</c:v>
                </c:pt>
                <c:pt idx="8">
                  <c:v>1732.4594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019F-4529-9679-38DE764475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0858552"/>
        <c:axId val="150858944"/>
      </c:lineChart>
      <c:catAx>
        <c:axId val="150858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858944"/>
        <c:crosses val="autoZero"/>
        <c:auto val="1"/>
        <c:lblAlgn val="ctr"/>
        <c:lblOffset val="100"/>
        <c:noMultiLvlLbl val="0"/>
      </c:catAx>
      <c:valAx>
        <c:axId val="150858944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08585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МО_2!$A$5</c:f>
              <c:strCache>
                <c:ptCount val="1"/>
                <c:pt idx="0">
                  <c:v>дотации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МО_2!$E$4:$AB$4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
оценка</c:v>
                </c:pt>
                <c:pt idx="3">
                  <c:v>2019
проект</c:v>
                </c:pt>
                <c:pt idx="4">
                  <c:v>2020
проект</c:v>
                </c:pt>
                <c:pt idx="5">
                  <c:v>2021
проект</c:v>
                </c:pt>
              </c:strCache>
            </c:strRef>
          </c:cat>
          <c:val>
            <c:numRef>
              <c:f>МО_2!$E$5:$AB$5</c:f>
              <c:numCache>
                <c:formatCode>#\ ##0.0</c:formatCode>
                <c:ptCount val="6"/>
                <c:pt idx="0">
                  <c:v>69.7</c:v>
                </c:pt>
                <c:pt idx="1">
                  <c:v>147.19999999999999</c:v>
                </c:pt>
                <c:pt idx="2">
                  <c:v>160.92660000000001</c:v>
                </c:pt>
                <c:pt idx="3">
                  <c:v>165.8</c:v>
                </c:pt>
                <c:pt idx="4">
                  <c:v>156.6</c:v>
                </c:pt>
                <c:pt idx="5">
                  <c:v>134.4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C37-4F84-96A6-DAD2C0BD08DC}"/>
            </c:ext>
          </c:extLst>
        </c:ser>
        <c:ser>
          <c:idx val="1"/>
          <c:order val="1"/>
          <c:tx>
            <c:strRef>
              <c:f>МО_2!$A$6</c:f>
              <c:strCache>
                <c:ptCount val="1"/>
                <c:pt idx="0">
                  <c:v>субсидии 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МО_2!$E$4:$AB$4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
оценка</c:v>
                </c:pt>
                <c:pt idx="3">
                  <c:v>2019
проект</c:v>
                </c:pt>
                <c:pt idx="4">
                  <c:v>2020
проект</c:v>
                </c:pt>
                <c:pt idx="5">
                  <c:v>2021
проект</c:v>
                </c:pt>
              </c:strCache>
            </c:strRef>
          </c:cat>
          <c:val>
            <c:numRef>
              <c:f>МО_2!$E$6:$AB$6</c:f>
              <c:numCache>
                <c:formatCode>#\ ##0.0</c:formatCode>
                <c:ptCount val="6"/>
                <c:pt idx="0">
                  <c:v>182.5</c:v>
                </c:pt>
                <c:pt idx="1">
                  <c:v>308.10000000000002</c:v>
                </c:pt>
                <c:pt idx="2">
                  <c:v>238.9556</c:v>
                </c:pt>
                <c:pt idx="3">
                  <c:v>320.75</c:v>
                </c:pt>
                <c:pt idx="4">
                  <c:v>158.91999999999999</c:v>
                </c:pt>
                <c:pt idx="5">
                  <c:v>76.48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C37-4F84-96A6-DAD2C0BD08DC}"/>
            </c:ext>
          </c:extLst>
        </c:ser>
        <c:ser>
          <c:idx val="2"/>
          <c:order val="2"/>
          <c:tx>
            <c:strRef>
              <c:f>МО_2!$A$7</c:f>
              <c:strCache>
                <c:ptCount val="1"/>
                <c:pt idx="0">
                  <c:v>субвенции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МО_2!$E$4:$AB$4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
оценка</c:v>
                </c:pt>
                <c:pt idx="3">
                  <c:v>2019
проект</c:v>
                </c:pt>
                <c:pt idx="4">
                  <c:v>2020
проект</c:v>
                </c:pt>
                <c:pt idx="5">
                  <c:v>2021
проект</c:v>
                </c:pt>
              </c:strCache>
            </c:strRef>
          </c:cat>
          <c:val>
            <c:numRef>
              <c:f>МО_2!$E$7:$AB$7</c:f>
              <c:numCache>
                <c:formatCode>#\ ##0.0</c:formatCode>
                <c:ptCount val="6"/>
                <c:pt idx="0">
                  <c:v>25.2</c:v>
                </c:pt>
                <c:pt idx="1">
                  <c:v>15</c:v>
                </c:pt>
                <c:pt idx="2">
                  <c:v>16.5898</c:v>
                </c:pt>
                <c:pt idx="3">
                  <c:v>20.09</c:v>
                </c:pt>
                <c:pt idx="4">
                  <c:v>17.61</c:v>
                </c:pt>
                <c:pt idx="5">
                  <c:v>16.62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37-4F84-96A6-DAD2C0BD08DC}"/>
            </c:ext>
          </c:extLst>
        </c:ser>
        <c:ser>
          <c:idx val="3"/>
          <c:order val="3"/>
          <c:tx>
            <c:strRef>
              <c:f>МО_2!$A$8</c:f>
              <c:strCache>
                <c:ptCount val="1"/>
                <c:pt idx="0">
                  <c:v>иные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МО_2!$E$4:$AB$4</c:f>
              <c:strCache>
                <c:ptCount val="6"/>
                <c:pt idx="0">
                  <c:v>2016</c:v>
                </c:pt>
                <c:pt idx="1">
                  <c:v>2017</c:v>
                </c:pt>
                <c:pt idx="2">
                  <c:v>2018
оценка</c:v>
                </c:pt>
                <c:pt idx="3">
                  <c:v>2019
проект</c:v>
                </c:pt>
                <c:pt idx="4">
                  <c:v>2020
проект</c:v>
                </c:pt>
                <c:pt idx="5">
                  <c:v>2021
проект</c:v>
                </c:pt>
              </c:strCache>
            </c:strRef>
          </c:cat>
          <c:val>
            <c:numRef>
              <c:f>МО_2!$E$8:$AB$8</c:f>
              <c:numCache>
                <c:formatCode>#\ ##0.0</c:formatCode>
                <c:ptCount val="6"/>
                <c:pt idx="0">
                  <c:v>10.8</c:v>
                </c:pt>
                <c:pt idx="1">
                  <c:v>0</c:v>
                </c:pt>
                <c:pt idx="2">
                  <c:v>3.2317999999999998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C37-4F84-96A6-DAD2C0BD08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0438264"/>
        <c:axId val="150438656"/>
      </c:barChart>
      <c:catAx>
        <c:axId val="150438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438656"/>
        <c:crosses val="autoZero"/>
        <c:auto val="1"/>
        <c:lblAlgn val="ctr"/>
        <c:lblOffset val="100"/>
        <c:noMultiLvlLbl val="0"/>
      </c:catAx>
      <c:valAx>
        <c:axId val="150438656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50438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C12F-42A1-B298-E5A07AD988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12F-42A1-B298-E5A07AD98844}"/>
              </c:ext>
            </c:extLst>
          </c:dPt>
          <c:dLbls>
            <c:dLbl>
              <c:idx val="0"/>
              <c:layout>
                <c:manualLayout>
                  <c:x val="-0.25870370370370377"/>
                  <c:y val="0.1028935185185185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75%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C12F-42A1-B298-E5A07AD98844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6168981481481481"/>
                  <c:y val="-0.10289351851851854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25%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C12F-42A1-B298-E5A07AD98844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Добыча</c:v>
                </c:pt>
                <c:pt idx="1">
                  <c:v>Прочее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0.74</c:v>
                </c:pt>
                <c:pt idx="1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2F-42A1-B298-E5A07AD988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new'!$E$31:$S$31</c:f>
              <c:numCache>
                <c:formatCode>#\ ##0.0</c:formatCode>
                <c:ptCount val="9"/>
                <c:pt idx="0">
                  <c:v>259290.09</c:v>
                </c:pt>
                <c:pt idx="1">
                  <c:v>293602.74</c:v>
                </c:pt>
                <c:pt idx="2">
                  <c:v>372284.92</c:v>
                </c:pt>
                <c:pt idx="3">
                  <c:v>398808.13</c:v>
                </c:pt>
                <c:pt idx="4">
                  <c:v>423157.63</c:v>
                </c:pt>
                <c:pt idx="5">
                  <c:v>450766.92</c:v>
                </c:pt>
                <c:pt idx="6">
                  <c:v>481279.77</c:v>
                </c:pt>
                <c:pt idx="7">
                  <c:v>516473.33</c:v>
                </c:pt>
                <c:pt idx="8">
                  <c:v>551831.94999999995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A4C9-4A87-92C6-81E7060965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95656"/>
        <c:axId val="147396048"/>
      </c:lineChart>
      <c:catAx>
        <c:axId val="1473956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7396048"/>
        <c:crosses val="autoZero"/>
        <c:auto val="1"/>
        <c:lblAlgn val="ctr"/>
        <c:lblOffset val="100"/>
        <c:noMultiLvlLbl val="0"/>
      </c:catAx>
      <c:valAx>
        <c:axId val="147396048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4739565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94493848643613E-2"/>
          <c:y val="0.20822346038972217"/>
          <c:w val="0.97076761277486712"/>
          <c:h val="0.61825698928550932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ln w="44450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25400">
                <a:solidFill>
                  <a:srgbClr val="FFC000"/>
                </a:solidFill>
              </a:ln>
              <a:effectLst/>
            </c:spPr>
          </c:marker>
          <c:dLbls>
            <c:dLbl>
              <c:idx val="4"/>
              <c:tx>
                <c:rich>
                  <a:bodyPr/>
                  <a:lstStyle/>
                  <a:p>
                    <a:fld id="{332021DE-BF59-48F1-A733-489217D3BFE7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90B0-4CA9-95AE-902A9753ECCC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996633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Лист1!$A$2:$A$10</c:f>
              <c:strCache>
                <c:ptCount val="4"/>
                <c:pt idx="0">
                  <c:v>Категория 1</c:v>
                </c:pt>
                <c:pt idx="1">
                  <c:v>Категория 2</c:v>
                </c:pt>
                <c:pt idx="2">
                  <c:v>Категория 3</c:v>
                </c:pt>
                <c:pt idx="3">
                  <c:v>Категория 4</c:v>
                </c:pt>
              </c:strCache>
            </c:strRef>
          </c:cat>
          <c:val>
            <c:numRef>
              <c:f>Лист1!$B$2:$B$10</c:f>
              <c:numCache>
                <c:formatCode>#,##0</c:formatCode>
                <c:ptCount val="9"/>
                <c:pt idx="0">
                  <c:v>71.08</c:v>
                </c:pt>
                <c:pt idx="1">
                  <c:v>71.52</c:v>
                </c:pt>
                <c:pt idx="2">
                  <c:v>72.17</c:v>
                </c:pt>
                <c:pt idx="3">
                  <c:v>72.64</c:v>
                </c:pt>
                <c:pt idx="4">
                  <c:v>73.099999999999994</c:v>
                </c:pt>
                <c:pt idx="5">
                  <c:v>73.540000000000006</c:v>
                </c:pt>
                <c:pt idx="6">
                  <c:v>73.97</c:v>
                </c:pt>
                <c:pt idx="7">
                  <c:v>74.38</c:v>
                </c:pt>
                <c:pt idx="8">
                  <c:v>74.790000000000006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0B0-4CA9-95AE-902A9753EC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96832"/>
        <c:axId val="147397224"/>
      </c:lineChart>
      <c:catAx>
        <c:axId val="14739683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7397224"/>
        <c:crosses val="autoZero"/>
        <c:auto val="1"/>
        <c:lblAlgn val="ctr"/>
        <c:lblOffset val="100"/>
        <c:noMultiLvlLbl val="0"/>
      </c:catAx>
      <c:valAx>
        <c:axId val="147397224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1473968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'форма 2п new'!$C$17:$D$17</c:f>
              <c:strCache>
                <c:ptCount val="2"/>
                <c:pt idx="0">
                  <c:v>Численность населения (в среднегодовом исчислении)</c:v>
                </c:pt>
                <c:pt idx="1">
                  <c:v>тыс.чел.</c:v>
                </c:pt>
              </c:strCache>
            </c:strRef>
          </c:tx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c:spPr>
          </c:marker>
          <c:dLbls>
            <c:dLbl>
              <c:idx val="3"/>
              <c:layout>
                <c:manualLayout>
                  <c:x val="-4.6917296545594553E-2"/>
                  <c:y val="-8.6248822346141119E-2"/>
                </c:manualLayout>
              </c:layout>
              <c:spPr>
                <a:solidFill>
                  <a:schemeClr val="accent2">
                    <a:lumMod val="20000"/>
                    <a:lumOff val="80000"/>
                    <a:alpha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850-4A03-82E8-F7391748D5A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'форма 2п new'!$E$16:$T$16</c:f>
              <c:numCache>
                <c:formatCode>General</c:formatCod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'форма 2п new'!$E$17:$T$17</c:f>
              <c:numCache>
                <c:formatCode>#\ ##0.0</c:formatCode>
                <c:ptCount val="10"/>
                <c:pt idx="0">
                  <c:v>43.887999999999998</c:v>
                </c:pt>
                <c:pt idx="1">
                  <c:v>43.966999999999999</c:v>
                </c:pt>
                <c:pt idx="2">
                  <c:v>44.052</c:v>
                </c:pt>
                <c:pt idx="3">
                  <c:v>44.206000000000003</c:v>
                </c:pt>
                <c:pt idx="4">
                  <c:v>44.360999999999997</c:v>
                </c:pt>
                <c:pt idx="5">
                  <c:v>44.451000000000001</c:v>
                </c:pt>
                <c:pt idx="6">
                  <c:v>44.488999999999997</c:v>
                </c:pt>
                <c:pt idx="7">
                  <c:v>44.496000000000002</c:v>
                </c:pt>
                <c:pt idx="8">
                  <c:v>44.493000000000002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3733-4336-98B3-C3827436CF4B}"/>
            </c:ext>
          </c:extLst>
        </c:ser>
        <c:ser>
          <c:idx val="1"/>
          <c:order val="1"/>
          <c:tx>
            <c:strRef>
              <c:f>'форма 2п new'!$C$18:$D$18</c:f>
              <c:strCache>
                <c:ptCount val="2"/>
                <c:pt idx="0">
                  <c:v>Численность населения трудоспособного возраста</c:v>
                </c:pt>
                <c:pt idx="1">
                  <c:v>тыс.чел.</c:v>
                </c:pt>
              </c:strCache>
            </c:strRef>
          </c:tx>
          <c:spPr>
            <a:ln w="44450" cap="rnd">
              <a:solidFill>
                <a:srgbClr val="385723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25400">
                <a:solidFill>
                  <a:srgbClr val="38572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'форма 2п new'!$E$16:$T$16</c:f>
              <c:numCache>
                <c:formatCode>General</c:formatCod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'форма 2п new'!$E$18:$T$18</c:f>
              <c:numCache>
                <c:formatCode>#\ ##0.0</c:formatCode>
                <c:ptCount val="10"/>
                <c:pt idx="0">
                  <c:v>25.678000000000001</c:v>
                </c:pt>
                <c:pt idx="1">
                  <c:v>25.309000000000001</c:v>
                </c:pt>
                <c:pt idx="2">
                  <c:v>24.995000000000001</c:v>
                </c:pt>
                <c:pt idx="3">
                  <c:v>24.667000000000002</c:v>
                </c:pt>
                <c:pt idx="4">
                  <c:v>24.602</c:v>
                </c:pt>
                <c:pt idx="5">
                  <c:v>24.515000000000001</c:v>
                </c:pt>
                <c:pt idx="6">
                  <c:v>24.414999999999999</c:v>
                </c:pt>
                <c:pt idx="7">
                  <c:v>24.434999999999999</c:v>
                </c:pt>
                <c:pt idx="8">
                  <c:v>24.494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733-4336-98B3-C3827436CF4B}"/>
            </c:ext>
          </c:extLst>
        </c:ser>
        <c:ser>
          <c:idx val="2"/>
          <c:order val="2"/>
          <c:tx>
            <c:strRef>
              <c:f>'форма 2п new'!$C$19:$D$19</c:f>
              <c:strCache>
                <c:ptCount val="2"/>
                <c:pt idx="0">
                  <c:v>Численность населения старше трудоспособного возраста</c:v>
                </c:pt>
                <c:pt idx="1">
                  <c:v>тыс.чел.</c:v>
                </c:pt>
              </c:strCache>
            </c:strRef>
          </c:tx>
          <c:spPr>
            <a:ln w="44450" cap="rnd">
              <a:solidFill>
                <a:srgbClr val="EF6139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25400">
                <a:solidFill>
                  <a:srgbClr val="EF6139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EF6139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'форма 2п new'!$E$16:$T$16</c:f>
              <c:numCache>
                <c:formatCode>General</c:formatCod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'форма 2п new'!$E$19:$T$19</c:f>
              <c:numCache>
                <c:formatCode>#\ ##0.0</c:formatCode>
                <c:ptCount val="10"/>
                <c:pt idx="0">
                  <c:v>7.4619999999999997</c:v>
                </c:pt>
                <c:pt idx="1">
                  <c:v>7.8010000000000002</c:v>
                </c:pt>
                <c:pt idx="2">
                  <c:v>8.1059999999999999</c:v>
                </c:pt>
                <c:pt idx="3">
                  <c:v>8.4149999999999991</c:v>
                </c:pt>
                <c:pt idx="4">
                  <c:v>8.7249999999999996</c:v>
                </c:pt>
                <c:pt idx="5">
                  <c:v>9.0250000000000004</c:v>
                </c:pt>
                <c:pt idx="6">
                  <c:v>9.298</c:v>
                </c:pt>
                <c:pt idx="7">
                  <c:v>9.4749999999999996</c:v>
                </c:pt>
                <c:pt idx="8">
                  <c:v>9.6389999999999993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3733-4336-98B3-C3827436CF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7398008"/>
        <c:axId val="149792832"/>
      </c:lineChart>
      <c:catAx>
        <c:axId val="14739800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49792832"/>
        <c:crosses val="autoZero"/>
        <c:auto val="1"/>
        <c:lblAlgn val="ctr"/>
        <c:lblOffset val="100"/>
        <c:noMultiLvlLbl val="0"/>
      </c:catAx>
      <c:valAx>
        <c:axId val="149792832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47398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83148026287677"/>
          <c:y val="2.6646302205919153E-2"/>
          <c:w val="0.85732140873236307"/>
          <c:h val="0.695934280353391"/>
        </c:manualLayout>
      </c:layout>
      <c:lineChart>
        <c:grouping val="standard"/>
        <c:varyColors val="0"/>
        <c:ser>
          <c:idx val="1"/>
          <c:order val="0"/>
          <c:tx>
            <c:strRef>
              <c:f>'форма 2п new'!$C$162</c:f>
              <c:strCache>
                <c:ptCount val="1"/>
                <c:pt idx="0">
                  <c:v>Численность занятых в экономике, тыс. чел.</c:v>
                </c:pt>
              </c:strCache>
            </c:strRef>
          </c:tx>
          <c:spPr>
            <a:ln w="44450" cap="rnd">
              <a:solidFill>
                <a:schemeClr val="accent1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chemeClr val="accent1">
                    <a:lumMod val="50000"/>
                  </a:schemeClr>
                </a:solidFill>
              </a:ln>
              <a:effectLst/>
            </c:spPr>
          </c:marker>
          <c:dLbls>
            <c:dLbl>
              <c:idx val="1"/>
              <c:spPr>
                <a:solidFill>
                  <a:schemeClr val="accent1">
                    <a:lumMod val="20000"/>
                    <a:lumOff val="80000"/>
                    <a:alpha val="50000"/>
                  </a:schemeClr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'форма 2п new'!$E$16:$T$16</c:f>
              <c:numCache>
                <c:formatCode>General</c:formatCod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'форма 2п new'!$E$162:$S$162</c:f>
              <c:numCache>
                <c:formatCode>#\ ##0.0</c:formatCode>
                <c:ptCount val="9"/>
                <c:pt idx="0">
                  <c:v>33.18</c:v>
                </c:pt>
                <c:pt idx="1">
                  <c:v>32.659999999999997</c:v>
                </c:pt>
                <c:pt idx="2">
                  <c:v>32.85</c:v>
                </c:pt>
                <c:pt idx="3">
                  <c:v>32.880000000000003</c:v>
                </c:pt>
                <c:pt idx="4">
                  <c:v>32.92</c:v>
                </c:pt>
                <c:pt idx="5">
                  <c:v>32.97</c:v>
                </c:pt>
                <c:pt idx="6">
                  <c:v>33.020000000000003</c:v>
                </c:pt>
                <c:pt idx="7">
                  <c:v>33.090000000000003</c:v>
                </c:pt>
                <c:pt idx="8">
                  <c:v>33.15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5204-402F-BB75-011231B9C4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794008"/>
        <c:axId val="149794400"/>
      </c:lineChart>
      <c:catAx>
        <c:axId val="1497940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94400"/>
        <c:crosses val="autoZero"/>
        <c:auto val="1"/>
        <c:lblAlgn val="ctr"/>
        <c:lblOffset val="100"/>
        <c:noMultiLvlLbl val="0"/>
      </c:catAx>
      <c:valAx>
        <c:axId val="149794400"/>
        <c:scaling>
          <c:orientation val="minMax"/>
          <c:max val="50"/>
          <c:min val="10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9400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"/>
          <c:y val="0.81008960067657587"/>
          <c:w val="0.9987794091254818"/>
          <c:h val="0.1401852071894354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414650108321296E-2"/>
          <c:y val="2.6730626275421124E-2"/>
          <c:w val="0.87927187777746918"/>
          <c:h val="0.80737162054616007"/>
        </c:manualLayout>
      </c:layout>
      <c:lineChart>
        <c:grouping val="standard"/>
        <c:varyColors val="0"/>
        <c:ser>
          <c:idx val="0"/>
          <c:order val="0"/>
          <c:tx>
            <c:strRef>
              <c:f>'форма 2п new'!$C$169</c:f>
              <c:strCache>
                <c:ptCount val="1"/>
                <c:pt idx="0">
                  <c:v>Уровень безработицы по методологии МОТ, % к раб. силе</c:v>
                </c:pt>
              </c:strCache>
            </c:strRef>
          </c:tx>
          <c:spPr>
            <a:ln w="44450" cap="rnd">
              <a:solidFill>
                <a:srgbClr val="996633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rgbClr val="99663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996633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'форма 2п new'!$E$16:$T$16</c:f>
              <c:numCache>
                <c:formatCode>General</c:formatCode>
                <c:ptCount val="10"/>
                <c:pt idx="0">
                  <c:v>2016</c:v>
                </c:pt>
                <c:pt idx="1">
                  <c:v>2017</c:v>
                </c:pt>
                <c:pt idx="2">
                  <c:v>2018</c:v>
                </c:pt>
                <c:pt idx="3">
                  <c:v>2019</c:v>
                </c:pt>
                <c:pt idx="4">
                  <c:v>2020</c:v>
                </c:pt>
                <c:pt idx="5">
                  <c:v>2021</c:v>
                </c:pt>
                <c:pt idx="6">
                  <c:v>2022</c:v>
                </c:pt>
                <c:pt idx="7">
                  <c:v>2023</c:v>
                </c:pt>
                <c:pt idx="8">
                  <c:v>2024</c:v>
                </c:pt>
              </c:numCache>
            </c:numRef>
          </c:cat>
          <c:val>
            <c:numRef>
              <c:f>'форма 2п new'!$E$169:$S$169</c:f>
              <c:numCache>
                <c:formatCode>#\ ##0.0</c:formatCode>
                <c:ptCount val="9"/>
                <c:pt idx="0">
                  <c:v>8.5</c:v>
                </c:pt>
                <c:pt idx="1">
                  <c:v>8</c:v>
                </c:pt>
                <c:pt idx="2">
                  <c:v>8</c:v>
                </c:pt>
                <c:pt idx="3">
                  <c:v>8</c:v>
                </c:pt>
                <c:pt idx="4">
                  <c:v>7.9</c:v>
                </c:pt>
                <c:pt idx="5">
                  <c:v>7.9</c:v>
                </c:pt>
                <c:pt idx="6">
                  <c:v>7.9</c:v>
                </c:pt>
                <c:pt idx="7">
                  <c:v>7.8</c:v>
                </c:pt>
                <c:pt idx="8">
                  <c:v>7.8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8D7-4DEE-8329-92203A8E0A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795184"/>
        <c:axId val="149795576"/>
      </c:lineChart>
      <c:catAx>
        <c:axId val="1497951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95576"/>
        <c:crosses val="autoZero"/>
        <c:auto val="1"/>
        <c:lblAlgn val="ctr"/>
        <c:lblOffset val="100"/>
        <c:noMultiLvlLbl val="0"/>
      </c:catAx>
      <c:valAx>
        <c:axId val="149795576"/>
        <c:scaling>
          <c:orientation val="minMax"/>
          <c:max val="20"/>
          <c:min val="-3"/>
        </c:scaling>
        <c:delete val="0"/>
        <c:axPos val="l"/>
        <c:numFmt formatCode="#\ 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9795184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416111751472059"/>
          <c:y val="0.78493039417628241"/>
          <c:w val="0.76545661593156311"/>
          <c:h val="0.18833897954829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2357083080906521E-2"/>
          <c:y val="0.14009410118830165"/>
          <c:w val="0.97528583383818701"/>
          <c:h val="0.81458133666254195"/>
        </c:manualLayout>
      </c:layout>
      <c:lineChart>
        <c:grouping val="standard"/>
        <c:varyColors val="0"/>
        <c:ser>
          <c:idx val="0"/>
          <c:order val="0"/>
          <c:spPr>
            <a:ln w="444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new'!$E$155:$S$155</c:f>
              <c:numCache>
                <c:formatCode>#\ ##0.0</c:formatCode>
                <c:ptCount val="9"/>
                <c:pt idx="0">
                  <c:v>19458</c:v>
                </c:pt>
                <c:pt idx="1">
                  <c:v>20791</c:v>
                </c:pt>
                <c:pt idx="2">
                  <c:v>20773</c:v>
                </c:pt>
                <c:pt idx="3">
                  <c:v>21370</c:v>
                </c:pt>
                <c:pt idx="4">
                  <c:v>22086.98</c:v>
                </c:pt>
                <c:pt idx="5">
                  <c:v>22766.82</c:v>
                </c:pt>
                <c:pt idx="6">
                  <c:v>23595.53</c:v>
                </c:pt>
                <c:pt idx="7">
                  <c:v>24447.33</c:v>
                </c:pt>
                <c:pt idx="8">
                  <c:v>25332.32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45CD-4298-9557-6ABB5DE781FD}"/>
            </c:ext>
          </c:extLst>
        </c:ser>
        <c:ser>
          <c:idx val="1"/>
          <c:order val="1"/>
          <c:spPr>
            <a:ln w="44450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circle"/>
            <c:size val="15"/>
            <c:spPr>
              <a:solidFill>
                <a:schemeClr val="bg1"/>
              </a:solidFill>
              <a:ln w="31750">
                <a:solidFill>
                  <a:schemeClr val="accent6">
                    <a:lumMod val="50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'форма 2п new'!$E$163:$S$163</c:f>
              <c:numCache>
                <c:formatCode>#\ ##0.0</c:formatCode>
                <c:ptCount val="9"/>
                <c:pt idx="0">
                  <c:v>71850.2</c:v>
                </c:pt>
                <c:pt idx="1">
                  <c:v>74172.800000000003</c:v>
                </c:pt>
                <c:pt idx="2">
                  <c:v>82965.2</c:v>
                </c:pt>
                <c:pt idx="3">
                  <c:v>88026.08</c:v>
                </c:pt>
                <c:pt idx="4">
                  <c:v>92779.49</c:v>
                </c:pt>
                <c:pt idx="5">
                  <c:v>98902.93</c:v>
                </c:pt>
                <c:pt idx="6">
                  <c:v>105826.14</c:v>
                </c:pt>
                <c:pt idx="7">
                  <c:v>113128.14</c:v>
                </c:pt>
                <c:pt idx="8">
                  <c:v>120933.98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45CD-4298-9557-6ABB5DE781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9796360"/>
        <c:axId val="150856592"/>
      </c:lineChart>
      <c:catAx>
        <c:axId val="14979636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0856592"/>
        <c:crosses val="autoZero"/>
        <c:auto val="1"/>
        <c:lblAlgn val="ctr"/>
        <c:lblOffset val="100"/>
        <c:noMultiLvlLbl val="0"/>
      </c:catAx>
      <c:valAx>
        <c:axId val="150856592"/>
        <c:scaling>
          <c:orientation val="minMax"/>
        </c:scaling>
        <c:delete val="1"/>
        <c:axPos val="l"/>
        <c:numFmt formatCode="#\ ##0.0" sourceLinked="1"/>
        <c:majorTickMark val="none"/>
        <c:minorTickMark val="none"/>
        <c:tickLblPos val="nextTo"/>
        <c:crossAx val="14979636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93" y="1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/>
          <a:lstStyle>
            <a:lvl1pPr algn="r">
              <a:defRPr sz="1200"/>
            </a:lvl1pPr>
          </a:lstStyle>
          <a:p>
            <a:fld id="{36FBEFC5-4E01-4D26-8028-3005763E1B7F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29754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93" y="9429754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 anchor="b"/>
          <a:lstStyle>
            <a:lvl1pPr algn="r">
              <a:defRPr sz="1200"/>
            </a:lvl1pPr>
          </a:lstStyle>
          <a:p>
            <a:fld id="{4F5562F2-1D90-4CEE-BC69-D5E4DB5FF2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552667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93" y="1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/>
          <a:lstStyle>
            <a:lvl1pPr algn="r">
              <a:defRPr sz="1200"/>
            </a:lvl1pPr>
          </a:lstStyle>
          <a:p>
            <a:fld id="{CF7BCA6D-6FC2-4DCF-9F96-D9F2EAC63D62}" type="datetimeFigureOut">
              <a:rPr lang="ru-RU" smtClean="0"/>
              <a:t>26.10.2018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2950"/>
            <a:ext cx="6616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86" tIns="45495" rIns="90986" bIns="4549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6" y="4716468"/>
            <a:ext cx="5438774" cy="4467225"/>
          </a:xfrm>
          <a:prstGeom prst="rect">
            <a:avLst/>
          </a:prstGeom>
        </p:spPr>
        <p:txBody>
          <a:bodyPr vert="horz" lIns="90986" tIns="45495" rIns="90986" bIns="45495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9754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93" y="9429754"/>
            <a:ext cx="2946399" cy="496888"/>
          </a:xfrm>
          <a:prstGeom prst="rect">
            <a:avLst/>
          </a:prstGeom>
        </p:spPr>
        <p:txBody>
          <a:bodyPr vert="horz" lIns="90986" tIns="45495" rIns="90986" bIns="45495" rtlCol="0" anchor="b"/>
          <a:lstStyle>
            <a:lvl1pPr algn="r">
              <a:defRPr sz="1200"/>
            </a:lvl1pPr>
          </a:lstStyle>
          <a:p>
            <a:fld id="{DBE11892-3E3E-450F-AA67-537434DBE7B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50206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251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502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753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700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1254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505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09756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007" algn="l" defTabSz="108850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EE6ADF3-E4A8-4E0B-BDA1-17C9FFED414C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41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867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274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87857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704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303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1081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8996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87152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5723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7570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32056E87-9374-4E74-BB0C-B9A0E55AC3A6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805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12015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3323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9344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78710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7635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8563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9635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8885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65A58A8-CBE2-43CB-8BA5-0867B2B0DE20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43596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511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15584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2179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2155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113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0195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728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сверено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560E1D6C-7B5B-496E-8119-D48855B544C8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BE11892-3E3E-450F-AA67-537434DBE7BD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3445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7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7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12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5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09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D12E5-A472-47E9-BCC1-94460AA1F774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366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D86C1-0959-447C-860A-013B181DAC0C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678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ABF4B8-CD90-4126-B890-F42EC2567DC2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7508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D866F7-15D9-41BE-9D65-20E3828CDE6B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9401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251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50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753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700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125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5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0975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0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67C05-B3F4-4464-9D02-4D81EA4A1927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929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504A2-8811-4934-837B-B880F01D481D}" type="datetime1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27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251" indent="0">
              <a:buNone/>
              <a:defRPr sz="2400" b="1"/>
            </a:lvl2pPr>
            <a:lvl3pPr marL="1088502" indent="0">
              <a:buNone/>
              <a:defRPr sz="2100" b="1"/>
            </a:lvl3pPr>
            <a:lvl4pPr marL="1632753" indent="0">
              <a:buNone/>
              <a:defRPr sz="1900" b="1"/>
            </a:lvl4pPr>
            <a:lvl5pPr marL="2177004" indent="0">
              <a:buNone/>
              <a:defRPr sz="1900" b="1"/>
            </a:lvl5pPr>
            <a:lvl6pPr marL="2721254" indent="0">
              <a:buNone/>
              <a:defRPr sz="1900" b="1"/>
            </a:lvl6pPr>
            <a:lvl7pPr marL="3265505" indent="0">
              <a:buNone/>
              <a:defRPr sz="1900" b="1"/>
            </a:lvl7pPr>
            <a:lvl8pPr marL="3809756" indent="0">
              <a:buNone/>
              <a:defRPr sz="1900" b="1"/>
            </a:lvl8pPr>
            <a:lvl9pPr marL="4354007" indent="0">
              <a:buNone/>
              <a:defRPr sz="19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3D27E5-9B3A-438E-BDBA-3BFD4D6B04C5}" type="datetime1">
              <a:rPr lang="ru-RU" smtClean="0"/>
              <a:t>26.10.2018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389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97F662-6765-4973-B04E-23023F0D5199}" type="datetime1">
              <a:rPr lang="ru-RU" smtClean="0"/>
              <a:t>26.10.2018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94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42998-3F1E-4976-B8D0-742F44B77609}" type="datetime1">
              <a:rPr lang="ru-RU" smtClean="0"/>
              <a:t>26.10.2018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94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2D932-F067-4E2A-B804-BC1FA66700A1}" type="datetime1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455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251" indent="0">
              <a:buNone/>
              <a:defRPr sz="3300"/>
            </a:lvl2pPr>
            <a:lvl3pPr marL="1088502" indent="0">
              <a:buNone/>
              <a:defRPr sz="2900"/>
            </a:lvl3pPr>
            <a:lvl4pPr marL="1632753" indent="0">
              <a:buNone/>
              <a:defRPr sz="2400"/>
            </a:lvl4pPr>
            <a:lvl5pPr marL="2177004" indent="0">
              <a:buNone/>
              <a:defRPr sz="2400"/>
            </a:lvl5pPr>
            <a:lvl6pPr marL="2721254" indent="0">
              <a:buNone/>
              <a:defRPr sz="2400"/>
            </a:lvl6pPr>
            <a:lvl7pPr marL="3265505" indent="0">
              <a:buNone/>
              <a:defRPr sz="2400"/>
            </a:lvl7pPr>
            <a:lvl8pPr marL="3809756" indent="0">
              <a:buNone/>
              <a:defRPr sz="2400"/>
            </a:lvl8pPr>
            <a:lvl9pPr marL="4354007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251" indent="0">
              <a:buNone/>
              <a:defRPr sz="1400"/>
            </a:lvl2pPr>
            <a:lvl3pPr marL="1088502" indent="0">
              <a:buNone/>
              <a:defRPr sz="1200"/>
            </a:lvl3pPr>
            <a:lvl4pPr marL="1632753" indent="0">
              <a:buNone/>
              <a:defRPr sz="1100"/>
            </a:lvl4pPr>
            <a:lvl5pPr marL="2177004" indent="0">
              <a:buNone/>
              <a:defRPr sz="1100"/>
            </a:lvl5pPr>
            <a:lvl6pPr marL="2721254" indent="0">
              <a:buNone/>
              <a:defRPr sz="1100"/>
            </a:lvl6pPr>
            <a:lvl7pPr marL="3265505" indent="0">
              <a:buNone/>
              <a:defRPr sz="1100"/>
            </a:lvl7pPr>
            <a:lvl8pPr marL="3809756" indent="0">
              <a:buNone/>
              <a:defRPr sz="1100"/>
            </a:lvl8pPr>
            <a:lvl9pPr marL="4354007" indent="0">
              <a:buNone/>
              <a:defRPr sz="11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ACD6F1-8245-4E43-8D44-E9094BD10D50}" type="datetime1">
              <a:rPr lang="ru-RU" smtClean="0"/>
              <a:t>26.10.2018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662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0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BE4975-3AE8-46C1-8AD1-32D29F40DF61}" type="datetime1">
              <a:rPr lang="ru-RU" smtClean="0"/>
              <a:t>26.10.2018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06AD4-B6F6-412F-9061-CD8A6612D63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98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88502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188" indent="-408188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408" indent="-340157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627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4878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29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80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631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88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6132" indent="-272125" algn="l" defTabSz="1088502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251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502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753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00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1254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505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09756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007" algn="l" defTabSz="108850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chart" Target="../charts/chart11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3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11" Type="http://schemas.openxmlformats.org/officeDocument/2006/relationships/image" Target="../media/image46.png"/><Relationship Id="rId5" Type="http://schemas.openxmlformats.org/officeDocument/2006/relationships/image" Target="../media/image41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40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8.jpe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2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openxmlformats.org/officeDocument/2006/relationships/image" Target="../media/image71.png"/><Relationship Id="rId18" Type="http://schemas.openxmlformats.org/officeDocument/2006/relationships/image" Target="../media/image76.png"/><Relationship Id="rId3" Type="http://schemas.openxmlformats.org/officeDocument/2006/relationships/chart" Target="../charts/chart12.xml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gif"/><Relationship Id="rId11" Type="http://schemas.openxmlformats.org/officeDocument/2006/relationships/image" Target="../media/image69.png"/><Relationship Id="rId5" Type="http://schemas.openxmlformats.org/officeDocument/2006/relationships/image" Target="../media/image34.png"/><Relationship Id="rId15" Type="http://schemas.openxmlformats.org/officeDocument/2006/relationships/image" Target="../media/image73.png"/><Relationship Id="rId10" Type="http://schemas.openxmlformats.org/officeDocument/2006/relationships/image" Target="../media/image68.png"/><Relationship Id="rId19" Type="http://schemas.openxmlformats.org/officeDocument/2006/relationships/image" Target="../media/image52.png"/><Relationship Id="rId4" Type="http://schemas.openxmlformats.org/officeDocument/2006/relationships/image" Target="../media/image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7.pn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4.xml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3" Type="http://schemas.openxmlformats.org/officeDocument/2006/relationships/image" Target="../media/image88.jpeg"/><Relationship Id="rId7" Type="http://schemas.openxmlformats.org/officeDocument/2006/relationships/chart" Target="../charts/chart17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6.xml"/><Relationship Id="rId5" Type="http://schemas.openxmlformats.org/officeDocument/2006/relationships/chart" Target="../charts/chart15.xml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9.xml"/><Relationship Id="rId5" Type="http://schemas.openxmlformats.org/officeDocument/2006/relationships/image" Target="../media/image91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gif"/><Relationship Id="rId13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.gif"/><Relationship Id="rId12" Type="http://schemas.openxmlformats.org/officeDocument/2006/relationships/image" Target="../media/image9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png"/><Relationship Id="rId11" Type="http://schemas.openxmlformats.org/officeDocument/2006/relationships/image" Target="../media/image93.png"/><Relationship Id="rId5" Type="http://schemas.openxmlformats.org/officeDocument/2006/relationships/image" Target="../media/image70.png"/><Relationship Id="rId10" Type="http://schemas.openxmlformats.org/officeDocument/2006/relationships/image" Target="../media/image68.png"/><Relationship Id="rId4" Type="http://schemas.openxmlformats.org/officeDocument/2006/relationships/image" Target="../media/image34.png"/><Relationship Id="rId9" Type="http://schemas.openxmlformats.org/officeDocument/2006/relationships/image" Target="../media/image92.png"/><Relationship Id="rId14" Type="http://schemas.openxmlformats.org/officeDocument/2006/relationships/image" Target="../media/image9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13" Type="http://schemas.openxmlformats.org/officeDocument/2006/relationships/image" Target="../media/image105.png"/><Relationship Id="rId3" Type="http://schemas.openxmlformats.org/officeDocument/2006/relationships/image" Target="../media/image97.jpeg"/><Relationship Id="rId7" Type="http://schemas.openxmlformats.org/officeDocument/2006/relationships/image" Target="../media/image99.png"/><Relationship Id="rId12" Type="http://schemas.openxmlformats.org/officeDocument/2006/relationships/image" Target="../media/image10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34.png"/><Relationship Id="rId10" Type="http://schemas.openxmlformats.org/officeDocument/2006/relationships/image" Target="../media/image102.png"/><Relationship Id="rId4" Type="http://schemas.openxmlformats.org/officeDocument/2006/relationships/image" Target="../media/image2.png"/><Relationship Id="rId9" Type="http://schemas.openxmlformats.org/officeDocument/2006/relationships/image" Target="../media/image101.png"/><Relationship Id="rId14" Type="http://schemas.openxmlformats.org/officeDocument/2006/relationships/image" Target="../media/image106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jpeg"/><Relationship Id="rId3" Type="http://schemas.openxmlformats.org/officeDocument/2006/relationships/image" Target="../media/image2.png"/><Relationship Id="rId7" Type="http://schemas.openxmlformats.org/officeDocument/2006/relationships/image" Target="../media/image67.png"/><Relationship Id="rId12" Type="http://schemas.openxmlformats.org/officeDocument/2006/relationships/image" Target="../media/image1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11" Type="http://schemas.openxmlformats.org/officeDocument/2006/relationships/image" Target="../media/image112.png"/><Relationship Id="rId5" Type="http://schemas.openxmlformats.org/officeDocument/2006/relationships/image" Target="../media/image107.png"/><Relationship Id="rId10" Type="http://schemas.openxmlformats.org/officeDocument/2006/relationships/image" Target="../media/image111.png"/><Relationship Id="rId4" Type="http://schemas.openxmlformats.org/officeDocument/2006/relationships/image" Target="../media/image34.png"/><Relationship Id="rId9" Type="http://schemas.openxmlformats.org/officeDocument/2006/relationships/image" Target="../media/image110.png"/><Relationship Id="rId14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chart" Target="../charts/chart20.xml"/><Relationship Id="rId7" Type="http://schemas.openxmlformats.org/officeDocument/2006/relationships/image" Target="../media/image1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17.jpeg"/><Relationship Id="rId10" Type="http://schemas.openxmlformats.org/officeDocument/2006/relationships/image" Target="../media/image119.png"/><Relationship Id="rId4" Type="http://schemas.openxmlformats.org/officeDocument/2006/relationships/image" Target="../media/image116.png"/><Relationship Id="rId9" Type="http://schemas.openxmlformats.org/officeDocument/2006/relationships/image" Target="../media/image9.gi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2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2.png"/><Relationship Id="rId5" Type="http://schemas.openxmlformats.org/officeDocument/2006/relationships/image" Target="../media/image121.png"/><Relationship Id="rId4" Type="http://schemas.openxmlformats.org/officeDocument/2006/relationships/image" Target="../media/image120.png"/><Relationship Id="rId9" Type="http://schemas.openxmlformats.org/officeDocument/2006/relationships/image" Target="../media/image12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5.png"/><Relationship Id="rId5" Type="http://schemas.openxmlformats.org/officeDocument/2006/relationships/image" Target="../media/image115.png"/><Relationship Id="rId4" Type="http://schemas.openxmlformats.org/officeDocument/2006/relationships/image" Target="../media/image12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1.xml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png"/><Relationship Id="rId18" Type="http://schemas.openxmlformats.org/officeDocument/2006/relationships/image" Target="../media/image142.png"/><Relationship Id="rId3" Type="http://schemas.openxmlformats.org/officeDocument/2006/relationships/image" Target="../media/image2.png"/><Relationship Id="rId21" Type="http://schemas.openxmlformats.org/officeDocument/2006/relationships/image" Target="../media/image145.png"/><Relationship Id="rId7" Type="http://schemas.openxmlformats.org/officeDocument/2006/relationships/image" Target="../media/image131.png"/><Relationship Id="rId12" Type="http://schemas.openxmlformats.org/officeDocument/2006/relationships/image" Target="../media/image136.png"/><Relationship Id="rId17" Type="http://schemas.openxmlformats.org/officeDocument/2006/relationships/image" Target="../media/image141.png"/><Relationship Id="rId2" Type="http://schemas.openxmlformats.org/officeDocument/2006/relationships/image" Target="../media/image127.jpe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24" Type="http://schemas.openxmlformats.org/officeDocument/2006/relationships/image" Target="../media/image148.png"/><Relationship Id="rId5" Type="http://schemas.openxmlformats.org/officeDocument/2006/relationships/image" Target="../media/image129.png"/><Relationship Id="rId15" Type="http://schemas.openxmlformats.org/officeDocument/2006/relationships/image" Target="../media/image139.png"/><Relationship Id="rId23" Type="http://schemas.openxmlformats.org/officeDocument/2006/relationships/image" Target="../media/image147.png"/><Relationship Id="rId10" Type="http://schemas.openxmlformats.org/officeDocument/2006/relationships/image" Target="../media/image134.png"/><Relationship Id="rId19" Type="http://schemas.openxmlformats.org/officeDocument/2006/relationships/image" Target="../media/image143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Relationship Id="rId14" Type="http://schemas.openxmlformats.org/officeDocument/2006/relationships/image" Target="../media/image138.png"/><Relationship Id="rId22" Type="http://schemas.openxmlformats.org/officeDocument/2006/relationships/image" Target="../media/image14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chart" Target="../charts/char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hoto.foto-planeta.com/view/3/5/6/9/naryan-mar-35690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53"/>
          <a:stretch/>
        </p:blipFill>
        <p:spPr bwMode="auto">
          <a:xfrm>
            <a:off x="4693" y="1587"/>
            <a:ext cx="12185719" cy="688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32363" y="4149874"/>
            <a:ext cx="12257928" cy="22322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20421" y="4365155"/>
            <a:ext cx="12163014" cy="1864239"/>
          </a:xfrm>
          <a:prstGeom prst="rect">
            <a:avLst/>
          </a:prstGeom>
          <a:noFill/>
        </p:spPr>
        <p:txBody>
          <a:bodyPr wrap="square" lIns="108850" tIns="54425" rIns="108850" bIns="54425" rtlCol="0">
            <a:spAutoFit/>
          </a:bodyPr>
          <a:lstStyle/>
          <a:p>
            <a:pPr algn="ctr"/>
            <a:r>
              <a:rPr lang="ru-RU" sz="3800" b="1" dirty="0">
                <a:solidFill>
                  <a:schemeClr val="bg1"/>
                </a:solidFill>
                <a:cs typeface="Times New Roman" panose="02020603050405020304" pitchFamily="18" charset="0"/>
              </a:rPr>
              <a:t>ПРОЕКТ закона Ненецкого автономного округа </a:t>
            </a:r>
          </a:p>
          <a:p>
            <a:pPr algn="ctr"/>
            <a:r>
              <a:rPr lang="ru-RU" sz="3800" b="1" dirty="0">
                <a:solidFill>
                  <a:schemeClr val="bg1"/>
                </a:solidFill>
                <a:cs typeface="Times New Roman" panose="02020603050405020304" pitchFamily="18" charset="0"/>
              </a:rPr>
              <a:t>«Об окружном бюджете на 2019 год </a:t>
            </a:r>
          </a:p>
          <a:p>
            <a:pPr algn="ctr"/>
            <a:r>
              <a:rPr lang="ru-RU" sz="3800" b="1" dirty="0">
                <a:solidFill>
                  <a:schemeClr val="bg1"/>
                </a:solidFill>
                <a:cs typeface="Times New Roman" panose="02020603050405020304" pitchFamily="18" charset="0"/>
              </a:rPr>
              <a:t>и на плановый период 2020 и 2021 годов»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494773" y="188684"/>
            <a:ext cx="391567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ПУБЛИЧНЫЕ СЛУШАНИЯ</a:t>
            </a:r>
          </a:p>
        </p:txBody>
      </p:sp>
      <p:pic>
        <p:nvPicPr>
          <p:cNvPr id="1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Прямая соединительная линия 14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5687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adm-nao.ru/media/uploads/userfiles/2018/09/18/%D1%82%D1%80%D1%83%D0%B4_%D0%BF%D0%BE%D0%B4%D1%80%D0%BE%D1%81%D1%82%D0%BA%D0%BE%D0%B2-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08" r="9768"/>
          <a:stretch/>
        </p:blipFill>
        <p:spPr bwMode="auto">
          <a:xfrm>
            <a:off x="-25474" y="0"/>
            <a:ext cx="2448272" cy="686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Труд и занятость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2662885"/>
              </p:ext>
            </p:extLst>
          </p:nvPr>
        </p:nvGraphicFramePr>
        <p:xfrm>
          <a:off x="2710830" y="837507"/>
          <a:ext cx="4680520" cy="587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Диаграмма 9"/>
          <p:cNvGraphicFramePr>
            <a:graphicFrameLocks/>
          </p:cNvGraphicFramePr>
          <p:nvPr>
            <p:extLst/>
          </p:nvPr>
        </p:nvGraphicFramePr>
        <p:xfrm>
          <a:off x="7391350" y="837507"/>
          <a:ext cx="4536504" cy="58742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319342" y="5032407"/>
            <a:ext cx="504056" cy="14401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8911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>
            <a:graphicFrameLocks/>
          </p:cNvGraphicFramePr>
          <p:nvPr>
            <p:extLst/>
          </p:nvPr>
        </p:nvGraphicFramePr>
        <p:xfrm>
          <a:off x="694605" y="2853730"/>
          <a:ext cx="11305257" cy="2793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Овал 45"/>
          <p:cNvSpPr/>
          <p:nvPr/>
        </p:nvSpPr>
        <p:spPr>
          <a:xfrm>
            <a:off x="3622113" y="1848084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Денежные доходы населения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Овал 6"/>
          <p:cNvSpPr/>
          <p:nvPr/>
        </p:nvSpPr>
        <p:spPr>
          <a:xfrm>
            <a:off x="1003740" y="3197931"/>
            <a:ext cx="216024" cy="21602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219764" y="2981907"/>
            <a:ext cx="6387610" cy="663911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Прожиточный минимум на душу населения</a:t>
            </a:r>
          </a:p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(в среднем за год), рублей в месяц</a:t>
            </a:r>
          </a:p>
        </p:txBody>
      </p:sp>
      <p:sp>
        <p:nvSpPr>
          <p:cNvPr id="10" name="Овал 9"/>
          <p:cNvSpPr/>
          <p:nvPr/>
        </p:nvSpPr>
        <p:spPr>
          <a:xfrm>
            <a:off x="1003740" y="2637706"/>
            <a:ext cx="216024" cy="2160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19764" y="2405843"/>
            <a:ext cx="6603634" cy="663911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Номинальная начисленная среднемесячная</a:t>
            </a:r>
          </a:p>
          <a:p>
            <a:r>
              <a:rPr lang="ru-RU" sz="18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заработная плата работников организаций, руб. в мес.</a:t>
            </a:r>
          </a:p>
        </p:txBody>
      </p:sp>
      <p:sp>
        <p:nvSpPr>
          <p:cNvPr id="17" name="Овал 16"/>
          <p:cNvSpPr/>
          <p:nvPr/>
        </p:nvSpPr>
        <p:spPr>
          <a:xfrm>
            <a:off x="1003740" y="1103073"/>
            <a:ext cx="216024" cy="216024"/>
          </a:xfrm>
          <a:prstGeom prst="ellipse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1219763" y="909514"/>
            <a:ext cx="10635685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Доля населения с доходами </a:t>
            </a:r>
            <a:r>
              <a:rPr lang="ru-RU" sz="1800" b="1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ниже прожиточного минимума </a:t>
            </a:r>
            <a:r>
              <a:rPr lang="ru-RU" sz="1800" dirty="0">
                <a:solidFill>
                  <a:schemeClr val="accent4">
                    <a:lumMod val="50000"/>
                  </a:schemeClr>
                </a:solidFill>
                <a:cs typeface="Arial" panose="020B0604020202020204" pitchFamily="34" charset="0"/>
              </a:rPr>
              <a:t>к общей численности населения, % </a:t>
            </a: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/>
          </p:nvPr>
        </p:nvGraphicFramePr>
        <p:xfrm>
          <a:off x="838621" y="5647672"/>
          <a:ext cx="11016828" cy="868697"/>
        </p:xfrm>
        <a:graphic>
          <a:graphicData uri="http://schemas.openxmlformats.org/drawingml/2006/table">
            <a:tbl>
              <a:tblPr/>
              <a:tblGrid>
                <a:gridCol w="1224092">
                  <a:extLst>
                    <a:ext uri="{9D8B030D-6E8A-4147-A177-3AD203B41FA5}">
                      <a16:colId xmlns:a16="http://schemas.microsoft.com/office/drawing/2014/main" xmlns="" val="3156133888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060265752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384278759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993930684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542873401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7338309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420187210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77442814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84063092"/>
                    </a:ext>
                  </a:extLst>
                </a:gridCol>
              </a:tblGrid>
              <a:tr h="2134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9125818"/>
                  </a:ext>
                </a:extLst>
              </a:tr>
              <a:tr h="434638">
                <a:tc vMerge="1">
                  <a:txBody>
                    <a:bodyPr/>
                    <a:lstStyle/>
                    <a:p>
                      <a:pPr algn="ctr" fontAlgn="ctr"/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Базовый вариант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534731"/>
                  </a:ext>
                </a:extLst>
              </a:tr>
            </a:tbl>
          </a:graphicData>
        </a:graphic>
      </p:graphicFrame>
      <p:sp>
        <p:nvSpPr>
          <p:cNvPr id="21" name="Овал 20"/>
          <p:cNvSpPr/>
          <p:nvPr/>
        </p:nvSpPr>
        <p:spPr>
          <a:xfrm>
            <a:off x="1192147" y="1737579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084135" y="184923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10,5%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395195" y="1341562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303794" y="1417120"/>
            <a:ext cx="787479" cy="433078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11,4</a:t>
            </a:r>
            <a:endParaRPr lang="ru-RU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505114" y="1960505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9,5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4837029" y="1901109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29017" y="201276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9,1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7270312" y="1994904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62300" y="2106555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8,2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8497230" y="2025499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8389218" y="213715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7,4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9721366" y="2083371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613354" y="2195022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6,5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10855492" y="2133714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0747480" y="2245365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5,7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6148089" y="1967126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040077" y="2078777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en-US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8,6</a:t>
            </a:r>
            <a:r>
              <a:rPr lang="ru-RU" sz="1600" b="1" dirty="0">
                <a:solidFill>
                  <a:schemeClr val="accent4">
                    <a:lumMod val="75000"/>
                  </a:schemeClr>
                </a:solidFill>
                <a:cs typeface="Arial" panose="020B0604020202020204" pitchFamily="34" charset="0"/>
              </a:rPr>
              <a:t>%</a:t>
            </a:r>
            <a:endParaRPr lang="ru-RU" sz="1400" dirty="0">
              <a:solidFill>
                <a:schemeClr val="accent4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38" name="Прямая соединительная линия 37"/>
          <p:cNvCxnSpPr>
            <a:stCxn id="21" idx="7"/>
            <a:endCxn id="23" idx="2"/>
          </p:cNvCxnSpPr>
          <p:nvPr/>
        </p:nvCxnSpPr>
        <p:spPr>
          <a:xfrm flipV="1">
            <a:off x="1683848" y="1629562"/>
            <a:ext cx="711347" cy="192370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>
            <a:stCxn id="23" idx="6"/>
            <a:endCxn id="46" idx="2"/>
          </p:cNvCxnSpPr>
          <p:nvPr/>
        </p:nvCxnSpPr>
        <p:spPr>
          <a:xfrm>
            <a:off x="2971259" y="1629562"/>
            <a:ext cx="650854" cy="506522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stCxn id="46" idx="6"/>
            <a:endCxn id="26" idx="2"/>
          </p:cNvCxnSpPr>
          <p:nvPr/>
        </p:nvCxnSpPr>
        <p:spPr>
          <a:xfrm>
            <a:off x="4198177" y="2136084"/>
            <a:ext cx="638852" cy="53025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>
            <a:stCxn id="26" idx="6"/>
            <a:endCxn id="36" idx="2"/>
          </p:cNvCxnSpPr>
          <p:nvPr/>
        </p:nvCxnSpPr>
        <p:spPr>
          <a:xfrm>
            <a:off x="5413093" y="2189109"/>
            <a:ext cx="734996" cy="66017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>
            <a:stCxn id="36" idx="6"/>
            <a:endCxn id="28" idx="2"/>
          </p:cNvCxnSpPr>
          <p:nvPr/>
        </p:nvCxnSpPr>
        <p:spPr>
          <a:xfrm>
            <a:off x="6724153" y="2255126"/>
            <a:ext cx="546159" cy="27778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stCxn id="30" idx="2"/>
            <a:endCxn id="28" idx="6"/>
          </p:cNvCxnSpPr>
          <p:nvPr/>
        </p:nvCxnSpPr>
        <p:spPr>
          <a:xfrm flipH="1" flipV="1">
            <a:off x="7846376" y="2282904"/>
            <a:ext cx="650854" cy="30595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>
            <a:stCxn id="32" idx="2"/>
            <a:endCxn id="30" idx="6"/>
          </p:cNvCxnSpPr>
          <p:nvPr/>
        </p:nvCxnSpPr>
        <p:spPr>
          <a:xfrm flipH="1" flipV="1">
            <a:off x="9073294" y="2313499"/>
            <a:ext cx="648072" cy="57872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>
            <a:stCxn id="32" idx="6"/>
            <a:endCxn id="34" idx="2"/>
          </p:cNvCxnSpPr>
          <p:nvPr/>
        </p:nvCxnSpPr>
        <p:spPr>
          <a:xfrm>
            <a:off x="10297430" y="2371371"/>
            <a:ext cx="558062" cy="50343"/>
          </a:xfrm>
          <a:prstGeom prst="line">
            <a:avLst/>
          </a:prstGeom>
          <a:ln w="3175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2765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visitnao.ru/upload/resize_cache/iblock/765/1000_3000_1/7658b8dac25ec839c0928c89d6efed3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18" b="15840"/>
          <a:stretch/>
        </p:blipFill>
        <p:spPr bwMode="auto">
          <a:xfrm>
            <a:off x="-1" y="0"/>
            <a:ext cx="12287895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12287894" cy="6886178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9072263" y="3645818"/>
            <a:ext cx="2063503" cy="360040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9023528" y="3573810"/>
            <a:ext cx="2469187" cy="131024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cs typeface="Arial" panose="020B0604020202020204" pitchFamily="34" charset="0"/>
              </a:rPr>
              <a:t>Перезагрузка:</a:t>
            </a:r>
          </a:p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проектный подход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Новая Стратегия развития региона</a:t>
            </a:r>
            <a:r>
              <a:rPr lang="en-US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до 2030 года</a:t>
            </a:r>
          </a:p>
        </p:txBody>
      </p:sp>
      <p:pic>
        <p:nvPicPr>
          <p:cNvPr id="4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2494806" y="282950"/>
            <a:ext cx="6272" cy="416507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://pngimg.com/uploads/target/target_PNG38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20" y="1401647"/>
            <a:ext cx="1035345" cy="103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836716" y="1612285"/>
            <a:ext cx="1728192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ЦЕЛИ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1158793" y="2670315"/>
            <a:ext cx="6760" cy="3207751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34925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Овал 9"/>
          <p:cNvSpPr/>
          <p:nvPr/>
        </p:nvSpPr>
        <p:spPr>
          <a:xfrm>
            <a:off x="1086793" y="2773829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414686" y="2504385"/>
            <a:ext cx="2469187" cy="91013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Повышение качества жизни</a:t>
            </a:r>
          </a:p>
        </p:txBody>
      </p:sp>
      <p:sp>
        <p:nvSpPr>
          <p:cNvPr id="14" name="Овал 13"/>
          <p:cNvSpPr/>
          <p:nvPr/>
        </p:nvSpPr>
        <p:spPr>
          <a:xfrm>
            <a:off x="4855873" y="411130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458174" y="1424586"/>
            <a:ext cx="864000" cy="864096"/>
          </a:xfrm>
          <a:prstGeom prst="ellipse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4929230" y="2473208"/>
            <a:ext cx="0" cy="3404858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34925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Овал 19"/>
          <p:cNvSpPr/>
          <p:nvPr/>
        </p:nvSpPr>
        <p:spPr>
          <a:xfrm>
            <a:off x="4850500" y="2773829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261016" y="2277666"/>
            <a:ext cx="2469187" cy="131024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Эффективность бюджетных расходов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246151" y="3645818"/>
            <a:ext cx="2469187" cy="131024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Изменение структуры занятости</a:t>
            </a:r>
          </a:p>
        </p:txBody>
      </p:sp>
      <p:pic>
        <p:nvPicPr>
          <p:cNvPr id="1030" name="Picture 6" descr="http://jurisolution.co.tz/assets/img/presentati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7934" y="1542779"/>
            <a:ext cx="629638" cy="629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Овал 25"/>
          <p:cNvSpPr/>
          <p:nvPr/>
        </p:nvSpPr>
        <p:spPr>
          <a:xfrm>
            <a:off x="8378384" y="1413570"/>
            <a:ext cx="864000" cy="864096"/>
          </a:xfrm>
          <a:prstGeom prst="ellipse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455450" y="1611654"/>
            <a:ext cx="237626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ДЕЙСТВИЯ</a:t>
            </a:r>
          </a:p>
        </p:txBody>
      </p:sp>
      <p:sp>
        <p:nvSpPr>
          <p:cNvPr id="35" name="Овал 34"/>
          <p:cNvSpPr/>
          <p:nvPr/>
        </p:nvSpPr>
        <p:spPr>
          <a:xfrm>
            <a:off x="4855873" y="545768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9047534" y="5013970"/>
            <a:ext cx="2469187" cy="91013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Развитие компетенций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>
            <a:off x="8787543" y="2516796"/>
            <a:ext cx="0" cy="3361717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34925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3" name="Овал 42"/>
          <p:cNvSpPr/>
          <p:nvPr/>
        </p:nvSpPr>
        <p:spPr>
          <a:xfrm>
            <a:off x="8722985" y="2781738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9072263" y="2397245"/>
            <a:ext cx="2772616" cy="91013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Условия для развития бизнеса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9468615" y="1601622"/>
            <a:ext cx="237626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ПОДХОД</a:t>
            </a:r>
          </a:p>
        </p:txBody>
      </p:sp>
      <p:sp>
        <p:nvSpPr>
          <p:cNvPr id="54" name="Овал 53"/>
          <p:cNvSpPr/>
          <p:nvPr/>
        </p:nvSpPr>
        <p:spPr>
          <a:xfrm>
            <a:off x="8722985" y="411130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Овал 54"/>
          <p:cNvSpPr/>
          <p:nvPr/>
        </p:nvSpPr>
        <p:spPr>
          <a:xfrm>
            <a:off x="8722985" y="545768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Овал 55"/>
          <p:cNvSpPr/>
          <p:nvPr/>
        </p:nvSpPr>
        <p:spPr>
          <a:xfrm>
            <a:off x="1086793" y="411130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1086793" y="5457686"/>
            <a:ext cx="144000" cy="1440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98620">
            <a:off x="4639795" y="1570114"/>
            <a:ext cx="470760" cy="599149"/>
          </a:xfrm>
          <a:prstGeom prst="rect">
            <a:avLst/>
          </a:prstGeom>
        </p:spPr>
      </p:pic>
      <p:sp>
        <p:nvSpPr>
          <p:cNvPr id="36" name="Прямоугольник 35"/>
          <p:cNvSpPr/>
          <p:nvPr/>
        </p:nvSpPr>
        <p:spPr>
          <a:xfrm>
            <a:off x="1473271" y="4111305"/>
            <a:ext cx="1813624" cy="398609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439809" y="3629559"/>
            <a:ext cx="2469187" cy="2387460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Раскрытие </a:t>
            </a:r>
            <a:r>
              <a:rPr lang="ru-RU" sz="2600" dirty="0">
                <a:solidFill>
                  <a:schemeClr val="bg1"/>
                </a:solidFill>
                <a:cs typeface="Arial" panose="020B0604020202020204" pitchFamily="34" charset="0"/>
              </a:rPr>
              <a:t>потенциала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региона</a:t>
            </a:r>
          </a:p>
          <a:p>
            <a:endParaRPr lang="ru-RU" sz="1400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  <a:p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Привлечение инвесторов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263373" y="5011312"/>
            <a:ext cx="1813624" cy="398609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251677" y="4946565"/>
            <a:ext cx="2423506" cy="1310242"/>
          </a:xfrm>
          <a:prstGeom prst="rect">
            <a:avLst/>
          </a:prstGeom>
          <a:noFill/>
        </p:spPr>
        <p:txBody>
          <a:bodyPr wrap="square" lIns="108850" tIns="54425" rIns="108850" bIns="54425">
            <a:spAutoFit/>
          </a:bodyPr>
          <a:lstStyle/>
          <a:p>
            <a:r>
              <a:rPr lang="ru-RU" sz="2600" dirty="0">
                <a:solidFill>
                  <a:schemeClr val="bg1"/>
                </a:solidFill>
                <a:cs typeface="Arial" panose="020B0604020202020204" pitchFamily="34" charset="0"/>
              </a:rPr>
              <a:t>Адресность </a:t>
            </a:r>
            <a:r>
              <a:rPr lang="ru-RU" sz="26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социальной поддержки</a:t>
            </a:r>
          </a:p>
        </p:txBody>
      </p:sp>
    </p:spTree>
    <p:extLst>
      <p:ext uri="{BB962C8B-B14F-4D97-AF65-F5344CB8AC3E}">
        <p14:creationId xmlns:p14="http://schemas.microsoft.com/office/powerpoint/2010/main" val="26283723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Foto\02. РАзное\20151103-DSC_078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26" r="32853"/>
          <a:stretch/>
        </p:blipFill>
        <p:spPr bwMode="auto">
          <a:xfrm>
            <a:off x="0" y="0"/>
            <a:ext cx="2436638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Основные направления бюджетной политики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710830" y="1097657"/>
            <a:ext cx="9001000" cy="55092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Задачи бюджетной политики на 2019 - 2021 годы</a:t>
            </a:r>
          </a:p>
          <a:p>
            <a:pPr algn="ctr"/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Выполнение указов Президента Российской Федерации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повышение реальных доходов населения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реализация приоритетных проектов в сфере образования, здравоохранения, ЖХК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повышение инвестиционной привлекательности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эффективное управление общественными финансами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Основные направления</a:t>
            </a:r>
          </a:p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 бюджетной политики на 2019 - 2021 годы</a:t>
            </a:r>
          </a:p>
          <a:p>
            <a:pPr algn="ctr"/>
            <a:endParaRPr lang="ru-RU" sz="12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олгосрочная сбалансированность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устойчивость бюджетной системы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сохранение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бюджета развития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 повышение э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ффективности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бюджетных расходов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совершенствование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 процедур проведения закупок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товаров, работ и услуг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повышение эффективности реализации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государственных программ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развитие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программно-целевых методов управления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в том числе и на муниципальном уровне,   с чётким определением целевых показателей и временных рамок их достижения;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оптимизация структуры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и численности работников, дифференцированный подход к оплате по категориям,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передача несвойственных функций на аутсорсинг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адресность социальной поддержки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, инвентаризация действующих выплат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повышение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прозрачности бюджета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и бюджетного процесса, совершенствование раздела «Бюджет для граждан»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220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stroiresurs37.ru/attachments/Image/quality_1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2838" y="3855477"/>
            <a:ext cx="1079067" cy="10790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45" r="945"/>
          <a:stretch/>
        </p:blipFill>
        <p:spPr>
          <a:xfrm>
            <a:off x="-25474" y="-17136"/>
            <a:ext cx="2448272" cy="6953323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501078" y="189434"/>
            <a:ext cx="9426775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Рейтинги Ненецкого автономного округа</a:t>
            </a:r>
          </a:p>
        </p:txBody>
      </p:sp>
      <p:pic>
        <p:nvPicPr>
          <p:cNvPr id="16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3934966" y="765498"/>
            <a:ext cx="7704856" cy="152348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fontAlgn="base"/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Рейтинг открытости бюджетных данных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Рейтинг субъектов Российской Федерации по уровню открытости бюджетных данных составляется Федеральным государственным бюджетным учреждением «Научно-исследовательский финансовый институт» (НИФИ) по заказу Министерства финансов Российской Федерации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934966" y="3789834"/>
            <a:ext cx="7704856" cy="1246485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pPr fontAlgn="base"/>
            <a:r>
              <a:rPr lang="ru-RU" b="1" dirty="0">
                <a:solidFill>
                  <a:schemeClr val="accent1">
                    <a:lumMod val="75000"/>
                  </a:schemeClr>
                </a:solidFill>
                <a:cs typeface="Times New Roman" pitchFamily="18" charset="0"/>
              </a:rPr>
              <a:t>Рейтинг качества управления региональными финансами</a:t>
            </a:r>
            <a:r>
              <a:rPr lang="ru-RU" dirty="0">
                <a:solidFill>
                  <a:schemeClr val="tx2"/>
                </a:solidFill>
                <a:cs typeface="Times New Roman" pitchFamily="18" charset="0"/>
              </a:rPr>
              <a:t/>
            </a:r>
            <a:br>
              <a:rPr lang="ru-RU" dirty="0">
                <a:solidFill>
                  <a:schemeClr val="tx2"/>
                </a:solidFill>
                <a:cs typeface="Times New Roman" pitchFamily="18" charset="0"/>
              </a:rPr>
            </a:br>
            <a:r>
              <a:rPr lang="ru-RU" sz="1800" dirty="0">
                <a:solidFill>
                  <a:schemeClr val="tx2"/>
                </a:solidFill>
                <a:cs typeface="Times New Roman" pitchFamily="18" charset="0"/>
              </a:rPr>
              <a:t>Оценка качества управления региональными финансами и качества межбюджетных отношений в субъектах Российской Федерации проводится Министерством финансов Российской Федерации</a:t>
            </a:r>
          </a:p>
        </p:txBody>
      </p:sp>
      <p:pic>
        <p:nvPicPr>
          <p:cNvPr id="2054" name="Picture 6" descr="https://png.icons8.com/?id=3293&amp;size=1600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8193" y="909514"/>
            <a:ext cx="748358" cy="74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286812"/>
              </p:ext>
            </p:extLst>
          </p:nvPr>
        </p:nvGraphicFramePr>
        <p:xfrm>
          <a:off x="4017347" y="2993202"/>
          <a:ext cx="7622475" cy="612000"/>
        </p:xfrm>
        <a:graphic>
          <a:graphicData uri="http://schemas.openxmlformats.org/drawingml/2006/table">
            <a:tbl>
              <a:tblPr/>
              <a:tblGrid>
                <a:gridCol w="1524495">
                  <a:extLst>
                    <a:ext uri="{9D8B030D-6E8A-4147-A177-3AD203B41FA5}">
                      <a16:colId xmlns:a16="http://schemas.microsoft.com/office/drawing/2014/main" xmlns="" val="87254481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318487417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299289126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30626390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2417438021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9026496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529734"/>
              </p:ext>
            </p:extLst>
          </p:nvPr>
        </p:nvGraphicFramePr>
        <p:xfrm>
          <a:off x="4017346" y="2295755"/>
          <a:ext cx="7622475" cy="677899"/>
        </p:xfrm>
        <a:graphic>
          <a:graphicData uri="http://schemas.openxmlformats.org/drawingml/2006/table">
            <a:tbl>
              <a:tblPr/>
              <a:tblGrid>
                <a:gridCol w="1524495">
                  <a:extLst>
                    <a:ext uri="{9D8B030D-6E8A-4147-A177-3AD203B41FA5}">
                      <a16:colId xmlns:a16="http://schemas.microsoft.com/office/drawing/2014/main" xmlns="" val="368177480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199462302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431958280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3083165638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67020556"/>
                    </a:ext>
                  </a:extLst>
                </a:gridCol>
              </a:tblGrid>
              <a:tr h="65261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83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место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50-53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место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39-40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место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42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место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53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место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8935941"/>
                  </a:ext>
                </a:extLst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401256"/>
              </p:ext>
            </p:extLst>
          </p:nvPr>
        </p:nvGraphicFramePr>
        <p:xfrm>
          <a:off x="4017347" y="5779970"/>
          <a:ext cx="7622475" cy="612000"/>
        </p:xfrm>
        <a:graphic>
          <a:graphicData uri="http://schemas.openxmlformats.org/drawingml/2006/table">
            <a:tbl>
              <a:tblPr/>
              <a:tblGrid>
                <a:gridCol w="1524495">
                  <a:extLst>
                    <a:ext uri="{9D8B030D-6E8A-4147-A177-3AD203B41FA5}">
                      <a16:colId xmlns:a16="http://schemas.microsoft.com/office/drawing/2014/main" xmlns="" val="87254481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318487417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299289126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30626390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2417438021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88502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9026496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499443"/>
              </p:ext>
            </p:extLst>
          </p:nvPr>
        </p:nvGraphicFramePr>
        <p:xfrm>
          <a:off x="4017346" y="5082524"/>
          <a:ext cx="7622475" cy="652617"/>
        </p:xfrm>
        <a:graphic>
          <a:graphicData uri="http://schemas.openxmlformats.org/drawingml/2006/table">
            <a:tbl>
              <a:tblPr/>
              <a:tblGrid>
                <a:gridCol w="1524495">
                  <a:extLst>
                    <a:ext uri="{9D8B030D-6E8A-4147-A177-3AD203B41FA5}">
                      <a16:colId xmlns:a16="http://schemas.microsoft.com/office/drawing/2014/main" xmlns="" val="3681774805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199462302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431958280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3083165638"/>
                    </a:ext>
                  </a:extLst>
                </a:gridCol>
                <a:gridCol w="1524495">
                  <a:extLst>
                    <a:ext uri="{9D8B030D-6E8A-4147-A177-3AD203B41FA5}">
                      <a16:colId xmlns:a16="http://schemas.microsoft.com/office/drawing/2014/main" xmlns="" val="167020556"/>
                    </a:ext>
                  </a:extLst>
                </a:gridCol>
              </a:tblGrid>
              <a:tr h="652617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Высокое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качество</a:t>
                      </a:r>
                      <a:endParaRPr lang="ru-RU" sz="1100" b="1" i="0" u="none" strike="noStrike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Надлежащее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качество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578E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Высокое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качество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578E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Низкое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качество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578E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Высокое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качество</a:t>
                      </a:r>
                      <a:endParaRPr kumimoji="0" lang="ru-RU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23578E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989359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87649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Консолидированный бюджет, млрд. руб.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/>
          </p:nvPr>
        </p:nvGraphicFramePr>
        <p:xfrm>
          <a:off x="190550" y="1128894"/>
          <a:ext cx="11862148" cy="4238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/>
          </p:nvPr>
        </p:nvGraphicFramePr>
        <p:xfrm>
          <a:off x="838621" y="5647672"/>
          <a:ext cx="11016828" cy="868697"/>
        </p:xfrm>
        <a:graphic>
          <a:graphicData uri="http://schemas.openxmlformats.org/drawingml/2006/table">
            <a:tbl>
              <a:tblPr/>
              <a:tblGrid>
                <a:gridCol w="1224092">
                  <a:extLst>
                    <a:ext uri="{9D8B030D-6E8A-4147-A177-3AD203B41FA5}">
                      <a16:colId xmlns:a16="http://schemas.microsoft.com/office/drawing/2014/main" xmlns="" val="3156133888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060265752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384278759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993930684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542873401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7338309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3420187210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77442814"/>
                    </a:ext>
                  </a:extLst>
                </a:gridCol>
                <a:gridCol w="1224092">
                  <a:extLst>
                    <a:ext uri="{9D8B030D-6E8A-4147-A177-3AD203B41FA5}">
                      <a16:colId xmlns:a16="http://schemas.microsoft.com/office/drawing/2014/main" xmlns="" val="184063092"/>
                    </a:ext>
                  </a:extLst>
                </a:gridCol>
              </a:tblGrid>
              <a:tr h="2134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9125818"/>
                  </a:ext>
                </a:extLst>
              </a:tr>
              <a:tr h="434638">
                <a:tc vMerge="1">
                  <a:txBody>
                    <a:bodyPr/>
                    <a:lstStyle/>
                    <a:p>
                      <a:pPr algn="ctr" fontAlgn="ctr"/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Базовый вариант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534731"/>
                  </a:ext>
                </a:extLst>
              </a:tr>
            </a:tbl>
          </a:graphicData>
        </a:graphic>
      </p:graphicFrame>
      <p:sp>
        <p:nvSpPr>
          <p:cNvPr id="10" name="Овал 9"/>
          <p:cNvSpPr/>
          <p:nvPr/>
        </p:nvSpPr>
        <p:spPr>
          <a:xfrm>
            <a:off x="2062758" y="5267601"/>
            <a:ext cx="216024" cy="2160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78782" y="5182157"/>
            <a:ext cx="1152128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Доходы</a:t>
            </a:r>
            <a:endParaRPr lang="ru-RU" sz="16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019097" y="5267601"/>
            <a:ext cx="216024" cy="21602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235121" y="5182157"/>
            <a:ext cx="2516269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Государственный долг</a:t>
            </a:r>
            <a:endParaRPr lang="ru-RU" sz="1600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3574926" y="5267601"/>
            <a:ext cx="216024" cy="216024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90950" y="5182157"/>
            <a:ext cx="1152128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rgbClr val="C00000"/>
                </a:solidFill>
                <a:cs typeface="Arial" panose="020B0604020202020204" pitchFamily="34" charset="0"/>
              </a:rPr>
              <a:t>Расходы</a:t>
            </a:r>
            <a:endParaRPr lang="ru-RU" sz="16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035618" y="5182157"/>
            <a:ext cx="2308060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rgbClr val="EF6139"/>
                </a:solidFill>
                <a:cs typeface="Arial" panose="020B0604020202020204" pitchFamily="34" charset="0"/>
              </a:rPr>
              <a:t>Дефицит/профицит</a:t>
            </a:r>
            <a:endParaRPr lang="ru-RU" sz="1600" dirty="0">
              <a:solidFill>
                <a:srgbClr val="EF6139"/>
              </a:solidFill>
              <a:cs typeface="Arial" panose="020B0604020202020204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7827409" y="5247435"/>
            <a:ext cx="216024" cy="216024"/>
          </a:xfrm>
          <a:prstGeom prst="ellipse">
            <a:avLst/>
          </a:prstGeom>
          <a:solidFill>
            <a:srgbClr val="EF6139"/>
          </a:solidFill>
          <a:ln>
            <a:solidFill>
              <a:srgbClr val="EF6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7919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Параметры окружного бюджета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/>
          </p:nvPr>
        </p:nvGraphicFramePr>
        <p:xfrm>
          <a:off x="406573" y="1053534"/>
          <a:ext cx="11483998" cy="5184570"/>
        </p:xfrm>
        <a:graphic>
          <a:graphicData uri="http://schemas.openxmlformats.org/drawingml/2006/table">
            <a:tbl>
              <a:tblPr/>
              <a:tblGrid>
                <a:gridCol w="27633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4580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053144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 Показатель,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млн. рублей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факт</a:t>
                      </a: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факт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ожидаемое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          Доходы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16 329,8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12 983,1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18 494,9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19 608,3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17 859,3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17 112,3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15 420,5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Безвозмездные </a:t>
                      </a:r>
                      <a:r>
                        <a:rPr lang="ru-RU" sz="1900" b="0" i="0" u="none" strike="noStrike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l" fontAlgn="ctr"/>
                      <a:r>
                        <a:rPr lang="ru-RU" sz="1900" b="0" i="0" u="none" strike="noStrike" baseline="0" dirty="0">
                          <a:solidFill>
                            <a:schemeClr val="bg1">
                              <a:lumMod val="85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поступления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1 061,0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1 639,3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1 537,6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1 003,6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889,5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488,1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486,2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Налоговые, неналоговые      </a:t>
                      </a:r>
                      <a:r>
                        <a:rPr lang="ru-RU" sz="1900" b="0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</a:p>
                    <a:p>
                      <a:pPr algn="l" fontAlgn="ctr"/>
                      <a:r>
                        <a:rPr lang="ru-RU" sz="1900" b="0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доходы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15 268,8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11 343,8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16 957,3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18 604,7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16 969,8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16 624,2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14 934,3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      </a:t>
                      </a:r>
                      <a:r>
                        <a:rPr lang="ru-RU" sz="19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 Расходы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18 855,3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15 878,3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17 606,6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19 628,9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19 543,5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18 665,6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17 576,0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Профицит/Дефицит  </a:t>
                      </a:r>
                      <a:r>
                        <a:rPr lang="ru-RU" sz="1900" b="1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l" fontAlgn="ctr"/>
                      <a:r>
                        <a:rPr lang="ru-RU" sz="1900" b="1" i="0" u="none" strike="noStrike" baseline="0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(+/-)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- 2 525,5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- 2 895,2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888,3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- 20,6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- 1 684,2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- 1 553,4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- 2 155,5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885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9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Верхний предел </a:t>
                      </a:r>
                      <a:endParaRPr lang="ru-RU" sz="1900" b="1" i="0" u="none" strike="noStrike" dirty="0">
                        <a:solidFill>
                          <a:schemeClr val="accent1">
                            <a:lumMod val="40000"/>
                            <a:lumOff val="60000"/>
                          </a:schemeClr>
                        </a:solidFill>
                        <a:effectLst/>
                        <a:latin typeface="+mn-lt"/>
                      </a:endParaRPr>
                    </a:p>
                    <a:p>
                      <a:pPr algn="l" fontAlgn="ctr"/>
                      <a:r>
                        <a:rPr lang="ru-RU" sz="1900" b="1" i="0" u="none" strike="noStrike" baseline="0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+mn-lt"/>
                        </a:rPr>
                        <a:t>  </a:t>
                      </a: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госдолга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1 000,0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3 600,0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3 325,0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3 000,0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3 800,0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5 000,0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9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6 800,0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9" name="Picture 2" descr="D:\Foto\01. ЛОГО\ИКОНКИ\001. доход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548" y="2219661"/>
            <a:ext cx="569098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Foto\01. ЛОГО\ИКОНКИ\002. расход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206" y="4293890"/>
            <a:ext cx="576440" cy="489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615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3" name="Прямая соединительная линия 132"/>
          <p:cNvCxnSpPr/>
          <p:nvPr/>
        </p:nvCxnSpPr>
        <p:spPr>
          <a:xfrm>
            <a:off x="4943078" y="780317"/>
            <a:ext cx="36743" cy="597105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Прямоугольник 136"/>
          <p:cNvSpPr/>
          <p:nvPr/>
        </p:nvSpPr>
        <p:spPr>
          <a:xfrm>
            <a:off x="1946656" y="4541921"/>
            <a:ext cx="3521116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17,9 млрд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626415" y="788561"/>
            <a:ext cx="36743" cy="597105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01078" y="189434"/>
            <a:ext cx="9354767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Государственный долг Ненецкого автономного округа</a:t>
            </a:r>
          </a:p>
        </p:txBody>
      </p:sp>
      <p:pic>
        <p:nvPicPr>
          <p:cNvPr id="16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9593001"/>
              </p:ext>
            </p:extLst>
          </p:nvPr>
        </p:nvGraphicFramePr>
        <p:xfrm>
          <a:off x="406574" y="814872"/>
          <a:ext cx="1424463" cy="5936504"/>
        </p:xfrm>
        <a:graphic>
          <a:graphicData uri="http://schemas.openxmlformats.org/drawingml/2006/table">
            <a:tbl>
              <a:tblPr/>
              <a:tblGrid>
                <a:gridCol w="1424463">
                  <a:extLst>
                    <a:ext uri="{9D8B030D-6E8A-4147-A177-3AD203B41FA5}">
                      <a16:colId xmlns:a16="http://schemas.microsoft.com/office/drawing/2014/main" xmlns="" val="1563068578"/>
                    </a:ext>
                  </a:extLst>
                </a:gridCol>
              </a:tblGrid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1046712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9314945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84353533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27792023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6970087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7858773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1293721"/>
                  </a:ext>
                </a:extLst>
              </a:tr>
              <a:tr h="7420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проект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716798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471735" y="843345"/>
            <a:ext cx="216219" cy="353921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81669" y="816280"/>
            <a:ext cx="22528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0,4 млрд рублей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дефицит бюджета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579813" y="788561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дефицита?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9638695" y="839247"/>
            <a:ext cx="23676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Государственный долг</a:t>
            </a:r>
          </a:p>
          <a:p>
            <a:pPr algn="ctr"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0,0 млрд 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4" name="Овал 63"/>
          <p:cNvSpPr/>
          <p:nvPr/>
        </p:nvSpPr>
        <p:spPr>
          <a:xfrm>
            <a:off x="10426878" y="1567464"/>
            <a:ext cx="684000" cy="684000"/>
          </a:xfrm>
          <a:prstGeom prst="ellipse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10530672" y="1711654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1,0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062299" y="6142477"/>
            <a:ext cx="919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Госдолг</a:t>
            </a:r>
          </a:p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3,6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>
            <a:off x="9578529" y="2724324"/>
            <a:ext cx="669740" cy="1228"/>
          </a:xfrm>
          <a:prstGeom prst="straightConnector1">
            <a:avLst/>
          </a:prstGeom>
          <a:ln w="22225">
            <a:solidFill>
              <a:srgbClr val="990000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Прямоугольник 107"/>
          <p:cNvSpPr/>
          <p:nvPr/>
        </p:nvSpPr>
        <p:spPr>
          <a:xfrm>
            <a:off x="7484399" y="6158238"/>
            <a:ext cx="919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Госдолг</a:t>
            </a:r>
          </a:p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4,7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938027" y="6143747"/>
            <a:ext cx="919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Госдолг</a:t>
            </a:r>
          </a:p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3,3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142" name="Прямая соединительная линия 141"/>
          <p:cNvCxnSpPr/>
          <p:nvPr/>
        </p:nvCxnSpPr>
        <p:spPr>
          <a:xfrm>
            <a:off x="435639" y="1548194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954784" y="843742"/>
            <a:ext cx="2516951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15,1 млрд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1954785" y="1197523"/>
            <a:ext cx="2733170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15,6 млрд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8054150" y="805785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остатки на счетах бюджетов</a:t>
            </a:r>
          </a:p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 0,4 млрд рублей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4870908" y="1589850"/>
            <a:ext cx="742039" cy="366532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Прямоугольник 78"/>
          <p:cNvSpPr/>
          <p:nvPr/>
        </p:nvSpPr>
        <p:spPr>
          <a:xfrm>
            <a:off x="5666942" y="1596039"/>
            <a:ext cx="1050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2,5 млрд дефицит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6579813" y="1596586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954784" y="1596340"/>
            <a:ext cx="2916123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16,3 млрд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1954784" y="1950517"/>
            <a:ext cx="3658164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18,9 млрд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8073501" y="1615827"/>
            <a:ext cx="136832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остатки на счетах 1,5 млрд рублей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кредиты 1,0 млрд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11084639" y="1565781"/>
            <a:ext cx="885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млрд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9" name="Овал 88"/>
          <p:cNvSpPr/>
          <p:nvPr/>
        </p:nvSpPr>
        <p:spPr>
          <a:xfrm>
            <a:off x="10410150" y="2332880"/>
            <a:ext cx="684000" cy="684000"/>
          </a:xfrm>
          <a:prstGeom prst="ellipse">
            <a:avLst/>
          </a:prstGeom>
          <a:solidFill>
            <a:srgbClr val="99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Прямоугольник 89"/>
          <p:cNvSpPr/>
          <p:nvPr/>
        </p:nvSpPr>
        <p:spPr>
          <a:xfrm>
            <a:off x="10513944" y="2477070"/>
            <a:ext cx="4764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3,6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075271" y="2331197"/>
            <a:ext cx="917348" cy="355463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Прямоугольник 91"/>
          <p:cNvSpPr/>
          <p:nvPr/>
        </p:nvSpPr>
        <p:spPr>
          <a:xfrm>
            <a:off x="5150523" y="2361455"/>
            <a:ext cx="12327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2,9 млрд дефицит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6568074" y="2371863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1952657" y="2332880"/>
            <a:ext cx="2122614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13,0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1952657" y="2687057"/>
            <a:ext cx="3039962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15,9 млрд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8056773" y="2381243"/>
            <a:ext cx="1368326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остатки на счетах 0,3 млрд рублей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 и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кредиты 2,6 млрд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1067911" y="2331197"/>
            <a:ext cx="885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млрд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2" name="Овал 101"/>
          <p:cNvSpPr/>
          <p:nvPr/>
        </p:nvSpPr>
        <p:spPr>
          <a:xfrm>
            <a:off x="10406180" y="3081846"/>
            <a:ext cx="684000" cy="684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Прямоугольник 102"/>
          <p:cNvSpPr/>
          <p:nvPr/>
        </p:nvSpPr>
        <p:spPr>
          <a:xfrm>
            <a:off x="10509975" y="3226036"/>
            <a:ext cx="476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3,3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5467772" y="3110421"/>
            <a:ext cx="1228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0,9 млрд. 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профицит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6547073" y="3097397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1948687" y="3081846"/>
            <a:ext cx="3570455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18,5 млрд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1948687" y="3436023"/>
            <a:ext cx="3452433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17,6 млрд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7864492" y="3037656"/>
            <a:ext cx="17840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Выпуск облигаций</a:t>
            </a:r>
          </a:p>
          <a:p>
            <a:pPr algn="ctr" font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0,6 млрд рублей 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и погашение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кредитов</a:t>
            </a:r>
          </a:p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 -1,6 млрд рублей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2" name="Прямоугольник 111"/>
          <p:cNvSpPr/>
          <p:nvPr/>
        </p:nvSpPr>
        <p:spPr>
          <a:xfrm>
            <a:off x="11063941" y="3080163"/>
            <a:ext cx="885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млрд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17" name="Прямая со стрелкой 116"/>
          <p:cNvCxnSpPr/>
          <p:nvPr/>
        </p:nvCxnSpPr>
        <p:spPr>
          <a:xfrm flipH="1">
            <a:off x="9482809" y="2124121"/>
            <a:ext cx="932330" cy="537735"/>
          </a:xfrm>
          <a:prstGeom prst="straightConnector1">
            <a:avLst/>
          </a:prstGeom>
          <a:ln w="22225">
            <a:solidFill>
              <a:srgbClr val="990000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Прямоугольник 117"/>
          <p:cNvSpPr/>
          <p:nvPr/>
        </p:nvSpPr>
        <p:spPr>
          <a:xfrm>
            <a:off x="9510516" y="2492767"/>
            <a:ext cx="8233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i="1" dirty="0">
                <a:solidFill>
                  <a:srgbClr val="C00000"/>
                </a:solidFill>
              </a:rPr>
              <a:t>+ </a:t>
            </a:r>
            <a:r>
              <a:rPr lang="ru-RU" sz="1050" b="1" i="1" dirty="0">
                <a:solidFill>
                  <a:srgbClr val="C00000"/>
                </a:solidFill>
              </a:rPr>
              <a:t>2,6 млрд</a:t>
            </a:r>
            <a:endParaRPr lang="ru-RU" sz="900" b="1" i="1" dirty="0">
              <a:solidFill>
                <a:srgbClr val="C00000"/>
              </a:solidFill>
            </a:endParaRPr>
          </a:p>
        </p:txBody>
      </p:sp>
      <p:cxnSp>
        <p:nvCxnSpPr>
          <p:cNvPr id="119" name="Прямая со стрелкой 118"/>
          <p:cNvCxnSpPr/>
          <p:nvPr/>
        </p:nvCxnSpPr>
        <p:spPr>
          <a:xfrm flipH="1">
            <a:off x="9482808" y="2924204"/>
            <a:ext cx="932330" cy="537735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Прямоугольник 119"/>
          <p:cNvSpPr/>
          <p:nvPr/>
        </p:nvSpPr>
        <p:spPr>
          <a:xfrm>
            <a:off x="9516201" y="3317062"/>
            <a:ext cx="8233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i="1" dirty="0">
                <a:solidFill>
                  <a:schemeClr val="accent6">
                    <a:lumMod val="50000"/>
                  </a:schemeClr>
                </a:solidFill>
              </a:rPr>
              <a:t>+ </a:t>
            </a:r>
            <a:r>
              <a:rPr lang="ru-RU" sz="1050" b="1" i="1" dirty="0">
                <a:solidFill>
                  <a:schemeClr val="accent6">
                    <a:lumMod val="50000"/>
                  </a:schemeClr>
                </a:solidFill>
              </a:rPr>
              <a:t>0,6 – 0,9</a:t>
            </a:r>
            <a:endParaRPr lang="ru-RU" sz="9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21" name="Овал 120"/>
          <p:cNvSpPr/>
          <p:nvPr/>
        </p:nvSpPr>
        <p:spPr>
          <a:xfrm>
            <a:off x="10406180" y="3814730"/>
            <a:ext cx="684000" cy="68400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" name="Прямоугольник 121"/>
          <p:cNvSpPr/>
          <p:nvPr/>
        </p:nvSpPr>
        <p:spPr>
          <a:xfrm>
            <a:off x="10509976" y="3958920"/>
            <a:ext cx="476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1800" dirty="0">
                <a:solidFill>
                  <a:schemeClr val="bg1"/>
                </a:solidFill>
              </a:rPr>
              <a:t>2,0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24" name="Прямоугольник 123"/>
          <p:cNvSpPr/>
          <p:nvPr/>
        </p:nvSpPr>
        <p:spPr>
          <a:xfrm>
            <a:off x="5759430" y="3843305"/>
            <a:ext cx="199421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0,02 млрд. рублей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дефицит бюджета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6" name="Прямоугольник 125"/>
          <p:cNvSpPr/>
          <p:nvPr/>
        </p:nvSpPr>
        <p:spPr>
          <a:xfrm>
            <a:off x="1948686" y="3814730"/>
            <a:ext cx="3733321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19,6 млрд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1948687" y="4168907"/>
            <a:ext cx="3733320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19,6 млрд</a:t>
            </a:r>
          </a:p>
        </p:txBody>
      </p:sp>
      <p:sp>
        <p:nvSpPr>
          <p:cNvPr id="128" name="Прямоугольник 127"/>
          <p:cNvSpPr/>
          <p:nvPr/>
        </p:nvSpPr>
        <p:spPr>
          <a:xfrm>
            <a:off x="7876922" y="3803591"/>
            <a:ext cx="178400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Выпуск облигаций</a:t>
            </a:r>
          </a:p>
          <a:p>
            <a:pPr algn="ctr" fontAlgn="ctr"/>
            <a:r>
              <a:rPr lang="ru-RU" sz="1200" b="1" dirty="0">
                <a:solidFill>
                  <a:schemeClr val="accent1">
                    <a:lumMod val="75000"/>
                  </a:schemeClr>
                </a:solidFill>
              </a:rPr>
              <a:t>1,4 млрд рублей 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и погашение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кредитов</a:t>
            </a:r>
          </a:p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 -2,7 млрд рублей</a:t>
            </a:r>
            <a:endParaRPr lang="ru-RU" sz="9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9" name="Прямоугольник 128"/>
          <p:cNvSpPr/>
          <p:nvPr/>
        </p:nvSpPr>
        <p:spPr>
          <a:xfrm>
            <a:off x="11063941" y="3813047"/>
            <a:ext cx="8856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млрд</a:t>
            </a:r>
          </a:p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рублей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31" name="Прямая со стрелкой 130"/>
          <p:cNvCxnSpPr/>
          <p:nvPr/>
        </p:nvCxnSpPr>
        <p:spPr>
          <a:xfrm flipH="1">
            <a:off x="9522979" y="3605089"/>
            <a:ext cx="810864" cy="529096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Прямоугольник 133"/>
          <p:cNvSpPr/>
          <p:nvPr/>
        </p:nvSpPr>
        <p:spPr>
          <a:xfrm>
            <a:off x="5446713" y="4540238"/>
            <a:ext cx="216445" cy="355463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Прямоугольник 134"/>
          <p:cNvSpPr/>
          <p:nvPr/>
        </p:nvSpPr>
        <p:spPr>
          <a:xfrm>
            <a:off x="5634078" y="4598339"/>
            <a:ext cx="1181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1,7 млрд дефицит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6" name="Прямоугольник 135"/>
          <p:cNvSpPr/>
          <p:nvPr/>
        </p:nvSpPr>
        <p:spPr>
          <a:xfrm>
            <a:off x="6562073" y="4580904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8" name="Прямоугольник 137"/>
          <p:cNvSpPr/>
          <p:nvPr/>
        </p:nvSpPr>
        <p:spPr>
          <a:xfrm>
            <a:off x="1946656" y="4896098"/>
            <a:ext cx="3716502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19,5 млрд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8062475" y="4616038"/>
            <a:ext cx="179503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кредиты 2,0 млрд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и погашение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облигаций</a:t>
            </a:r>
          </a:p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 -0,4 млрд рубле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й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1946655" y="5274805"/>
            <a:ext cx="3348583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17,1 млрд</a:t>
            </a:r>
          </a:p>
        </p:txBody>
      </p:sp>
      <p:sp>
        <p:nvSpPr>
          <p:cNvPr id="146" name="Прямоугольник 145"/>
          <p:cNvSpPr/>
          <p:nvPr/>
        </p:nvSpPr>
        <p:spPr>
          <a:xfrm>
            <a:off x="1946656" y="5628982"/>
            <a:ext cx="3572486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18,7 млрд</a:t>
            </a:r>
          </a:p>
        </p:txBody>
      </p:sp>
      <p:sp>
        <p:nvSpPr>
          <p:cNvPr id="150" name="Прямоугольник 149"/>
          <p:cNvSpPr/>
          <p:nvPr/>
        </p:nvSpPr>
        <p:spPr>
          <a:xfrm>
            <a:off x="1946654" y="6018659"/>
            <a:ext cx="2874804" cy="360042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Доходы 15,4 млрд</a:t>
            </a:r>
          </a:p>
        </p:txBody>
      </p:sp>
      <p:sp>
        <p:nvSpPr>
          <p:cNvPr id="151" name="Прямоугольник 150"/>
          <p:cNvSpPr/>
          <p:nvPr/>
        </p:nvSpPr>
        <p:spPr>
          <a:xfrm>
            <a:off x="1946657" y="6372836"/>
            <a:ext cx="3390000" cy="360042"/>
          </a:xfrm>
          <a:prstGeom prst="rect">
            <a:avLst/>
          </a:prstGeom>
          <a:solidFill>
            <a:srgbClr val="3765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/>
              <a:t>Расходы </a:t>
            </a:r>
            <a:r>
              <a:rPr lang="en-US" dirty="0" smtClean="0"/>
              <a:t>1</a:t>
            </a:r>
            <a:r>
              <a:rPr lang="ru-RU" dirty="0" smtClean="0"/>
              <a:t>7,6 </a:t>
            </a:r>
            <a:r>
              <a:rPr lang="ru-RU" dirty="0"/>
              <a:t>млрд</a:t>
            </a:r>
          </a:p>
        </p:txBody>
      </p:sp>
      <p:sp>
        <p:nvSpPr>
          <p:cNvPr id="153" name="Прямоугольник 152"/>
          <p:cNvSpPr/>
          <p:nvPr/>
        </p:nvSpPr>
        <p:spPr>
          <a:xfrm>
            <a:off x="4797757" y="6014805"/>
            <a:ext cx="526523" cy="361724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4" name="Прямоугольник 153"/>
          <p:cNvSpPr/>
          <p:nvPr/>
        </p:nvSpPr>
        <p:spPr>
          <a:xfrm>
            <a:off x="5375126" y="6045063"/>
            <a:ext cx="1228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2,2 млрд дефицит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5" name="Прямоугольник 154"/>
          <p:cNvSpPr/>
          <p:nvPr/>
        </p:nvSpPr>
        <p:spPr>
          <a:xfrm>
            <a:off x="6599088" y="6040300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6" name="Прямоугольник 155"/>
          <p:cNvSpPr/>
          <p:nvPr/>
        </p:nvSpPr>
        <p:spPr>
          <a:xfrm>
            <a:off x="8047831" y="6074924"/>
            <a:ext cx="169765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кредиты 2,5 млрд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и погашение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облигаций</a:t>
            </a:r>
          </a:p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 -0,4 млрд рубле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й</a:t>
            </a:r>
          </a:p>
        </p:txBody>
      </p:sp>
      <p:sp>
        <p:nvSpPr>
          <p:cNvPr id="157" name="Прямоугольник 156"/>
          <p:cNvSpPr/>
          <p:nvPr/>
        </p:nvSpPr>
        <p:spPr>
          <a:xfrm>
            <a:off x="9335566" y="4472948"/>
            <a:ext cx="28027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Верхний предел госдолга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7024411"/>
              </p:ext>
            </p:extLst>
          </p:nvPr>
        </p:nvGraphicFramePr>
        <p:xfrm>
          <a:off x="10391655" y="4832893"/>
          <a:ext cx="1464190" cy="1918482"/>
        </p:xfrm>
        <a:graphic>
          <a:graphicData uri="http://schemas.openxmlformats.org/drawingml/2006/table">
            <a:tbl>
              <a:tblPr/>
              <a:tblGrid>
                <a:gridCol w="1464190">
                  <a:extLst>
                    <a:ext uri="{9D8B030D-6E8A-4147-A177-3AD203B41FA5}">
                      <a16:colId xmlns:a16="http://schemas.microsoft.com/office/drawing/2014/main" xmlns="" val="85194128"/>
                    </a:ext>
                  </a:extLst>
                </a:gridCol>
              </a:tblGrid>
              <a:tr h="639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3,8 млрд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21140545"/>
                  </a:ext>
                </a:extLst>
              </a:tr>
              <a:tr h="639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5,0 млрд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57279273"/>
                  </a:ext>
                </a:extLst>
              </a:tr>
              <a:tr h="63949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6,8 млрд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39130319"/>
                  </a:ext>
                </a:extLst>
              </a:tr>
            </a:tbl>
          </a:graphicData>
        </a:graphic>
      </p:graphicFrame>
      <p:cxnSp>
        <p:nvCxnSpPr>
          <p:cNvPr id="130" name="Прямая со стрелкой 129"/>
          <p:cNvCxnSpPr/>
          <p:nvPr/>
        </p:nvCxnSpPr>
        <p:spPr>
          <a:xfrm>
            <a:off x="7895406" y="1137391"/>
            <a:ext cx="252000" cy="1228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9569308" y="3538587"/>
            <a:ext cx="669740" cy="1228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 стрелкой 143"/>
          <p:cNvCxnSpPr/>
          <p:nvPr/>
        </p:nvCxnSpPr>
        <p:spPr>
          <a:xfrm>
            <a:off x="9569308" y="4220184"/>
            <a:ext cx="669740" cy="1228"/>
          </a:xfrm>
          <a:prstGeom prst="straightConnector1">
            <a:avLst/>
          </a:prstGeom>
          <a:ln w="22225">
            <a:solidFill>
              <a:schemeClr val="accent6">
                <a:lumMod val="5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Прямоугольник 146"/>
          <p:cNvSpPr/>
          <p:nvPr/>
        </p:nvSpPr>
        <p:spPr>
          <a:xfrm>
            <a:off x="9482808" y="3988755"/>
            <a:ext cx="8233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i="1" dirty="0">
                <a:solidFill>
                  <a:schemeClr val="accent6">
                    <a:lumMod val="50000"/>
                  </a:schemeClr>
                </a:solidFill>
              </a:rPr>
              <a:t>+ </a:t>
            </a:r>
            <a:r>
              <a:rPr lang="ru-RU" sz="1050" b="1" i="1" dirty="0">
                <a:solidFill>
                  <a:schemeClr val="accent6">
                    <a:lumMod val="50000"/>
                  </a:schemeClr>
                </a:solidFill>
              </a:rPr>
              <a:t>1,4 – 2,7</a:t>
            </a:r>
            <a:endParaRPr lang="ru-RU" sz="9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148" name="Прямая со стрелкой 147"/>
          <p:cNvCxnSpPr/>
          <p:nvPr/>
        </p:nvCxnSpPr>
        <p:spPr>
          <a:xfrm flipV="1">
            <a:off x="7905013" y="1794420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Прямая со стрелкой 151"/>
          <p:cNvCxnSpPr/>
          <p:nvPr/>
        </p:nvCxnSpPr>
        <p:spPr>
          <a:xfrm>
            <a:off x="7890789" y="1956114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 стрелкой 159"/>
          <p:cNvCxnSpPr/>
          <p:nvPr/>
        </p:nvCxnSpPr>
        <p:spPr>
          <a:xfrm flipV="1">
            <a:off x="7905013" y="2565698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Прямая со стрелкой 161"/>
          <p:cNvCxnSpPr/>
          <p:nvPr/>
        </p:nvCxnSpPr>
        <p:spPr>
          <a:xfrm>
            <a:off x="7890789" y="2727392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Прямая со стрелкой 162"/>
          <p:cNvCxnSpPr/>
          <p:nvPr/>
        </p:nvCxnSpPr>
        <p:spPr>
          <a:xfrm flipV="1">
            <a:off x="7885227" y="3298925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Прямая со стрелкой 163"/>
          <p:cNvCxnSpPr/>
          <p:nvPr/>
        </p:nvCxnSpPr>
        <p:spPr>
          <a:xfrm>
            <a:off x="7871003" y="3460619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 стрелкой 164"/>
          <p:cNvCxnSpPr/>
          <p:nvPr/>
        </p:nvCxnSpPr>
        <p:spPr>
          <a:xfrm flipV="1">
            <a:off x="7855638" y="4010965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 стрелкой 165"/>
          <p:cNvCxnSpPr/>
          <p:nvPr/>
        </p:nvCxnSpPr>
        <p:spPr>
          <a:xfrm>
            <a:off x="7841414" y="4172659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 стрелкой 167"/>
          <p:cNvCxnSpPr/>
          <p:nvPr/>
        </p:nvCxnSpPr>
        <p:spPr>
          <a:xfrm flipV="1">
            <a:off x="7899451" y="6223973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Прямая со стрелкой 168"/>
          <p:cNvCxnSpPr/>
          <p:nvPr/>
        </p:nvCxnSpPr>
        <p:spPr>
          <a:xfrm>
            <a:off x="7885227" y="6385667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Прямая со стрелкой 173"/>
          <p:cNvCxnSpPr/>
          <p:nvPr/>
        </p:nvCxnSpPr>
        <p:spPr>
          <a:xfrm>
            <a:off x="9578529" y="2013523"/>
            <a:ext cx="669740" cy="1228"/>
          </a:xfrm>
          <a:prstGeom prst="straightConnector1">
            <a:avLst/>
          </a:prstGeom>
          <a:ln w="22225">
            <a:solidFill>
              <a:srgbClr val="990000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Прямоугольник 174"/>
          <p:cNvSpPr/>
          <p:nvPr/>
        </p:nvSpPr>
        <p:spPr>
          <a:xfrm>
            <a:off x="9510516" y="1781966"/>
            <a:ext cx="8233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i="1" dirty="0">
                <a:solidFill>
                  <a:srgbClr val="C00000"/>
                </a:solidFill>
              </a:rPr>
              <a:t>+ </a:t>
            </a:r>
            <a:r>
              <a:rPr lang="ru-RU" sz="1050" b="1" i="1" dirty="0">
                <a:solidFill>
                  <a:srgbClr val="C00000"/>
                </a:solidFill>
              </a:rPr>
              <a:t>1,0 млрд</a:t>
            </a:r>
            <a:endParaRPr lang="ru-RU" sz="900" b="1" i="1" dirty="0">
              <a:solidFill>
                <a:srgbClr val="C00000"/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406574" y="1557586"/>
            <a:ext cx="114492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Прямая соединительная линия 175"/>
          <p:cNvCxnSpPr/>
          <p:nvPr/>
        </p:nvCxnSpPr>
        <p:spPr>
          <a:xfrm>
            <a:off x="406574" y="2310559"/>
            <a:ext cx="114492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Прямая соединительная линия 176"/>
          <p:cNvCxnSpPr/>
          <p:nvPr/>
        </p:nvCxnSpPr>
        <p:spPr>
          <a:xfrm>
            <a:off x="406574" y="3067287"/>
            <a:ext cx="114492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8" name="Прямая соединительная линия 177"/>
          <p:cNvCxnSpPr>
            <a:stCxn id="3" idx="3"/>
          </p:cNvCxnSpPr>
          <p:nvPr/>
        </p:nvCxnSpPr>
        <p:spPr>
          <a:xfrm>
            <a:off x="1831037" y="3783124"/>
            <a:ext cx="10024808" cy="37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>
            <a:off x="406574" y="4528949"/>
            <a:ext cx="114492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Прямая соединительная линия 181"/>
          <p:cNvCxnSpPr/>
          <p:nvPr/>
        </p:nvCxnSpPr>
        <p:spPr>
          <a:xfrm>
            <a:off x="406574" y="5259246"/>
            <a:ext cx="982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3" name="Прямая соединительная линия 182"/>
          <p:cNvCxnSpPr/>
          <p:nvPr/>
        </p:nvCxnSpPr>
        <p:spPr>
          <a:xfrm>
            <a:off x="406574" y="5975083"/>
            <a:ext cx="9828000" cy="371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Прямая соединительная линия 183"/>
          <p:cNvCxnSpPr/>
          <p:nvPr/>
        </p:nvCxnSpPr>
        <p:spPr>
          <a:xfrm>
            <a:off x="406574" y="6720908"/>
            <a:ext cx="982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5392972" y="3432485"/>
            <a:ext cx="125798" cy="363580"/>
          </a:xfrm>
          <a:prstGeom prst="rect">
            <a:avLst/>
          </a:prstGeom>
          <a:solidFill>
            <a:srgbClr val="EAA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4" name="Прямая со стрелкой 113"/>
          <p:cNvCxnSpPr/>
          <p:nvPr/>
        </p:nvCxnSpPr>
        <p:spPr>
          <a:xfrm flipV="1">
            <a:off x="7909630" y="4779814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 стрелкой 114"/>
          <p:cNvCxnSpPr/>
          <p:nvPr/>
        </p:nvCxnSpPr>
        <p:spPr>
          <a:xfrm>
            <a:off x="7895406" y="4941508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Прямоугольник 115"/>
          <p:cNvSpPr/>
          <p:nvPr/>
        </p:nvSpPr>
        <p:spPr>
          <a:xfrm>
            <a:off x="5299022" y="5270716"/>
            <a:ext cx="216445" cy="355463"/>
          </a:xfrm>
          <a:prstGeom prst="rect">
            <a:avLst/>
          </a:prstGeom>
          <a:solidFill>
            <a:srgbClr val="C00000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5" name="Прямоугольник 124"/>
          <p:cNvSpPr/>
          <p:nvPr/>
        </p:nvSpPr>
        <p:spPr>
          <a:xfrm>
            <a:off x="5577705" y="5296740"/>
            <a:ext cx="12287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1,6 млрд дефицит</a:t>
            </a:r>
            <a:endParaRPr lang="ru-RU" sz="14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0" name="Прямоугольник 139"/>
          <p:cNvSpPr/>
          <p:nvPr/>
        </p:nvSpPr>
        <p:spPr>
          <a:xfrm>
            <a:off x="6599262" y="5303743"/>
            <a:ext cx="1368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200" dirty="0">
                <a:solidFill>
                  <a:schemeClr val="accent1">
                    <a:lumMod val="75000"/>
                  </a:schemeClr>
                </a:solidFill>
              </a:rPr>
              <a:t>Источники финансирования дефицита</a:t>
            </a:r>
            <a:endParaRPr lang="ru-RU" sz="105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49" name="Прямая со стрелкой 148"/>
          <p:cNvCxnSpPr/>
          <p:nvPr/>
        </p:nvCxnSpPr>
        <p:spPr>
          <a:xfrm flipV="1">
            <a:off x="7899625" y="5487416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Прямая со стрелкой 157"/>
          <p:cNvCxnSpPr/>
          <p:nvPr/>
        </p:nvCxnSpPr>
        <p:spPr>
          <a:xfrm>
            <a:off x="7885401" y="5649110"/>
            <a:ext cx="206417" cy="144470"/>
          </a:xfrm>
          <a:prstGeom prst="straightConnector1">
            <a:avLst/>
          </a:prstGeom>
          <a:ln w="22225">
            <a:solidFill>
              <a:schemeClr val="accent1">
                <a:lumMod val="40000"/>
                <a:lumOff val="60000"/>
              </a:schemeClr>
            </a:solidFill>
            <a:prstDash val="sysDash"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Прямоугольник 158"/>
          <p:cNvSpPr/>
          <p:nvPr/>
        </p:nvSpPr>
        <p:spPr>
          <a:xfrm>
            <a:off x="8047831" y="5334715"/>
            <a:ext cx="1795034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кредиты 1,9 млрд</a:t>
            </a:r>
          </a:p>
          <a:p>
            <a:pPr algn="ctr" fontAlgn="ctr"/>
            <a:r>
              <a:rPr lang="ru-RU" sz="1050" dirty="0">
                <a:solidFill>
                  <a:schemeClr val="accent1">
                    <a:lumMod val="75000"/>
                  </a:schemeClr>
                </a:solidFill>
              </a:rPr>
              <a:t>и погашение </a:t>
            </a:r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облигаций</a:t>
            </a:r>
          </a:p>
          <a:p>
            <a:pPr algn="ctr" fontAlgn="ctr"/>
            <a:r>
              <a:rPr lang="ru-RU" sz="1050" b="1" dirty="0">
                <a:solidFill>
                  <a:schemeClr val="accent1">
                    <a:lumMod val="75000"/>
                  </a:schemeClr>
                </a:solidFill>
              </a:rPr>
              <a:t> -0,4 млрд рубле</a:t>
            </a:r>
            <a:r>
              <a:rPr lang="ru-RU" sz="900" b="1" dirty="0">
                <a:solidFill>
                  <a:schemeClr val="accent1">
                    <a:lumMod val="75000"/>
                  </a:schemeClr>
                </a:solidFill>
              </a:rPr>
              <a:t>й</a:t>
            </a:r>
          </a:p>
        </p:txBody>
      </p:sp>
    </p:spTree>
    <p:extLst>
      <p:ext uri="{BB962C8B-B14F-4D97-AF65-F5344CB8AC3E}">
        <p14:creationId xmlns:p14="http://schemas.microsoft.com/office/powerpoint/2010/main" val="25921524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Прямоугольник 72"/>
          <p:cNvSpPr/>
          <p:nvPr/>
        </p:nvSpPr>
        <p:spPr>
          <a:xfrm>
            <a:off x="10626364" y="4508330"/>
            <a:ext cx="1095362" cy="1098255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1,41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3490354" y="4010815"/>
            <a:ext cx="1077261" cy="1571659"/>
          </a:xfrm>
          <a:prstGeom prst="rect">
            <a:avLst/>
          </a:prstGeom>
          <a:solidFill>
            <a:schemeClr val="accent4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057431" y="5582483"/>
            <a:ext cx="2870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Предоставление казначейских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кредитов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434627" y="3133341"/>
            <a:ext cx="1102652" cy="2460024"/>
          </a:xfrm>
          <a:prstGeom prst="rect">
            <a:avLst/>
          </a:prstGeom>
          <a:solidFill>
            <a:schemeClr val="accent2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3,2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7712200" y="3429793"/>
            <a:ext cx="1090707" cy="2164017"/>
          </a:xfrm>
          <a:prstGeom prst="rect">
            <a:avLst/>
          </a:prstGeom>
          <a:solidFill>
            <a:schemeClr val="accent2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1,2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Источники финансирования дефицита бюджета в 2019 году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3490355" y="3606783"/>
            <a:ext cx="1092758" cy="543091"/>
            <a:chOff x="970000" y="4830919"/>
            <a:chExt cx="1092758" cy="543091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</a:rPr>
                <a:t>Увеличение</a:t>
              </a:r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3162672" y="5582483"/>
            <a:ext cx="2870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Изменение остатков средств на счетах по учёту средств бюджетов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6033094" y="5582483"/>
            <a:ext cx="31584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Предоставление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 кредитов от кредитных организаций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4744107" y="4004988"/>
            <a:ext cx="1092758" cy="1597239"/>
          </a:xfrm>
          <a:prstGeom prst="rect">
            <a:avLst/>
          </a:prstGeom>
          <a:solidFill>
            <a:schemeClr val="accent4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100" dirty="0">
                <a:solidFill>
                  <a:schemeClr val="bg1"/>
                </a:solidFill>
              </a:rPr>
              <a:t>22,56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6445812" y="2735136"/>
            <a:ext cx="1092758" cy="543091"/>
            <a:chOff x="970000" y="4830919"/>
            <a:chExt cx="1092758" cy="543091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</a:rPr>
                <a:t>Получение</a:t>
              </a:r>
            </a:p>
          </p:txBody>
        </p:sp>
        <p:sp>
          <p:nvSpPr>
            <p:cNvPr id="48" name="Равнобедренный треугольник 47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7712202" y="3030719"/>
            <a:ext cx="1092758" cy="543091"/>
            <a:chOff x="970000" y="4830919"/>
            <a:chExt cx="1092758" cy="543091"/>
          </a:xfrm>
        </p:grpSpPr>
        <p:sp>
          <p:nvSpPr>
            <p:cNvPr id="50" name="Прямоугольник 49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</a:rPr>
                <a:t>Возврат</a:t>
              </a:r>
            </a:p>
          </p:txBody>
        </p:sp>
        <p:sp>
          <p:nvSpPr>
            <p:cNvPr id="51" name="Равнобедренный треугольник 50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9362577" y="4508331"/>
            <a:ext cx="1092759" cy="1093898"/>
          </a:xfrm>
          <a:prstGeom prst="rect">
            <a:avLst/>
          </a:prstGeom>
          <a:solidFill>
            <a:schemeClr val="accent6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1,41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9362578" y="4110839"/>
            <a:ext cx="1092758" cy="543091"/>
            <a:chOff x="970000" y="4830919"/>
            <a:chExt cx="1092758" cy="543091"/>
          </a:xfrm>
        </p:grpSpPr>
        <p:sp>
          <p:nvSpPr>
            <p:cNvPr id="57" name="Прямоугольник 56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dirty="0">
                  <a:solidFill>
                    <a:schemeClr val="bg1"/>
                  </a:solidFill>
                </a:rPr>
                <a:t>Получение</a:t>
              </a:r>
            </a:p>
          </p:txBody>
        </p:sp>
        <p:sp>
          <p:nvSpPr>
            <p:cNvPr id="58" name="Равнобедренный треугольник 57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10628968" y="4110839"/>
            <a:ext cx="1092758" cy="543091"/>
            <a:chOff x="970000" y="4830919"/>
            <a:chExt cx="1092758" cy="543091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spc="-60" dirty="0">
                  <a:solidFill>
                    <a:schemeClr val="bg1"/>
                  </a:solidFill>
                </a:rPr>
                <a:t>Возврат</a:t>
              </a:r>
            </a:p>
          </p:txBody>
        </p:sp>
        <p:sp>
          <p:nvSpPr>
            <p:cNvPr id="64" name="Равнобедренный треугольник 63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4746848" y="3606783"/>
            <a:ext cx="1092758" cy="543091"/>
            <a:chOff x="970000" y="4830919"/>
            <a:chExt cx="1092758" cy="543091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spc="-70" dirty="0">
                  <a:solidFill>
                    <a:schemeClr val="bg1"/>
                  </a:solidFill>
                </a:rPr>
                <a:t>Уменьшение</a:t>
              </a:r>
            </a:p>
          </p:txBody>
        </p:sp>
        <p:sp>
          <p:nvSpPr>
            <p:cNvPr id="68" name="Равнобедренный треугольник 67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71" name="Прямоугольник 70"/>
          <p:cNvSpPr/>
          <p:nvPr/>
        </p:nvSpPr>
        <p:spPr>
          <a:xfrm>
            <a:off x="1034707" y="1876151"/>
            <a:ext cx="1092758" cy="399075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chemeClr val="bg1"/>
                </a:solidFill>
              </a:rPr>
              <a:t>ВСЕГО</a:t>
            </a:r>
          </a:p>
        </p:txBody>
      </p:sp>
      <p:sp>
        <p:nvSpPr>
          <p:cNvPr id="72" name="Равнобедренный треугольник 71"/>
          <p:cNvSpPr/>
          <p:nvPr/>
        </p:nvSpPr>
        <p:spPr>
          <a:xfrm flipV="1">
            <a:off x="3142878" y="2287031"/>
            <a:ext cx="382063" cy="134651"/>
          </a:xfrm>
          <a:prstGeom prst="triangl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74" name="Picture 10" descr="http://static.wixstatic.com/media/4da095_63de3ca5db0b4e48bec535c4706d214e~mv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211939" y="1133107"/>
            <a:ext cx="779524" cy="73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Прямоугольник 75"/>
          <p:cNvSpPr/>
          <p:nvPr/>
        </p:nvSpPr>
        <p:spPr>
          <a:xfrm>
            <a:off x="3504837" y="2914377"/>
            <a:ext cx="16660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+ 0,08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6750188" y="1982083"/>
            <a:ext cx="10930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+2,0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9551590" y="3383789"/>
            <a:ext cx="1328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0,0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180073" y="1192476"/>
            <a:ext cx="1620242" cy="1092759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solidFill>
                  <a:schemeClr val="bg1"/>
                </a:solidFill>
              </a:rPr>
              <a:t>1,68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718522" y="2045380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руб.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10485839" y="3454056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руб.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4910210" y="2975933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руб.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3490355" y="4466650"/>
            <a:ext cx="1081573" cy="112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100" dirty="0">
                <a:solidFill>
                  <a:schemeClr val="bg1"/>
                </a:solidFill>
              </a:rPr>
              <a:t>22,48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89" name="Равнобедренный треугольник 88"/>
          <p:cNvSpPr/>
          <p:nvPr/>
        </p:nvSpPr>
        <p:spPr>
          <a:xfrm rot="16200000" flipV="1">
            <a:off x="3676609" y="1671529"/>
            <a:ext cx="382063" cy="134651"/>
          </a:xfrm>
          <a:prstGeom prst="triangle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90" name="Picture 11" descr="https://maxcdn.icons8.com/Share/icon/Finance/coins_filled1600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683" y="1194042"/>
            <a:ext cx="546346" cy="546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Прямоугольник 90"/>
          <p:cNvSpPr/>
          <p:nvPr/>
        </p:nvSpPr>
        <p:spPr>
          <a:xfrm>
            <a:off x="8454618" y="1065724"/>
            <a:ext cx="34732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428,8 млн. рублей – расходы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на обслуживание гос. долга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800817" y="4492492"/>
            <a:ext cx="1095362" cy="1097541"/>
          </a:xfrm>
          <a:prstGeom prst="rect">
            <a:avLst/>
          </a:prstGeom>
          <a:solidFill>
            <a:srgbClr val="EAA5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bg1"/>
                </a:solidFill>
              </a:rPr>
              <a:t>0,4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</a:rPr>
              <a:t>млрд. руб.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31884" y="5565932"/>
            <a:ext cx="28704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Погашение государственных ценных бумаг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537030" y="4492494"/>
            <a:ext cx="1092759" cy="109318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0,0</a:t>
            </a:r>
          </a:p>
          <a:p>
            <a:pPr algn="ctr"/>
            <a:r>
              <a:rPr lang="ru-RU" sz="1800" dirty="0">
                <a:solidFill>
                  <a:schemeClr val="accent1">
                    <a:lumMod val="75000"/>
                  </a:schemeClr>
                </a:solidFill>
              </a:rPr>
              <a:t>млрд. руб.</a:t>
            </a:r>
          </a:p>
        </p:txBody>
      </p:sp>
      <p:grpSp>
        <p:nvGrpSpPr>
          <p:cNvPr id="83" name="Группа 82"/>
          <p:cNvGrpSpPr/>
          <p:nvPr/>
        </p:nvGrpSpPr>
        <p:grpSpPr>
          <a:xfrm>
            <a:off x="537031" y="4094288"/>
            <a:ext cx="1092758" cy="543091"/>
            <a:chOff x="970000" y="4830919"/>
            <a:chExt cx="1092758" cy="543091"/>
          </a:xfrm>
        </p:grpSpPr>
        <p:sp>
          <p:nvSpPr>
            <p:cNvPr id="84" name="Прямоугольник 83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00" dirty="0">
                  <a:solidFill>
                    <a:schemeClr val="bg1"/>
                  </a:solidFill>
                </a:rPr>
                <a:t>Размещение</a:t>
              </a:r>
            </a:p>
          </p:txBody>
        </p:sp>
        <p:sp>
          <p:nvSpPr>
            <p:cNvPr id="85" name="Равнобедренный треугольник 84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Группа 85"/>
          <p:cNvGrpSpPr/>
          <p:nvPr/>
        </p:nvGrpSpPr>
        <p:grpSpPr>
          <a:xfrm>
            <a:off x="1803421" y="4094288"/>
            <a:ext cx="1092758" cy="543091"/>
            <a:chOff x="970000" y="4830919"/>
            <a:chExt cx="1092758" cy="543091"/>
          </a:xfrm>
        </p:grpSpPr>
        <p:sp>
          <p:nvSpPr>
            <p:cNvPr id="87" name="Прямоугольник 86"/>
            <p:cNvSpPr/>
            <p:nvPr/>
          </p:nvSpPr>
          <p:spPr>
            <a:xfrm>
              <a:off x="970000" y="4830919"/>
              <a:ext cx="1092758" cy="399075"/>
            </a:xfrm>
            <a:prstGeom prst="rect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400" spc="-60" dirty="0">
                  <a:solidFill>
                    <a:schemeClr val="bg1"/>
                  </a:solidFill>
                </a:rPr>
                <a:t>Погашение</a:t>
              </a:r>
            </a:p>
          </p:txBody>
        </p:sp>
        <p:sp>
          <p:nvSpPr>
            <p:cNvPr id="88" name="Равнобедренный треугольник 87"/>
            <p:cNvSpPr/>
            <p:nvPr/>
          </p:nvSpPr>
          <p:spPr>
            <a:xfrm flipV="1">
              <a:off x="1342992" y="5229124"/>
              <a:ext cx="346773" cy="144886"/>
            </a:xfrm>
            <a:prstGeom prst="triangle">
              <a:avLst/>
            </a:prstGeom>
            <a:solidFill>
              <a:schemeClr val="accent1">
                <a:lumMod val="75000"/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800" dirty="0">
                <a:solidFill>
                  <a:schemeClr val="bg1"/>
                </a:solidFill>
              </a:endParaRPr>
            </a:p>
          </p:txBody>
        </p:sp>
      </p:grpSp>
      <p:sp>
        <p:nvSpPr>
          <p:cNvPr id="92" name="Прямоугольник 91"/>
          <p:cNvSpPr/>
          <p:nvPr/>
        </p:nvSpPr>
        <p:spPr>
          <a:xfrm>
            <a:off x="754464" y="3367238"/>
            <a:ext cx="13280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solidFill>
                  <a:schemeClr val="accent1">
                    <a:lumMod val="75000"/>
                  </a:schemeClr>
                </a:solidFill>
              </a:rPr>
              <a:t>- 0,4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1844372" y="3437505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руб.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8155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Foto\02. РАзное\513Q296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2" r="40791"/>
          <a:stretch/>
        </p:blipFill>
        <p:spPr bwMode="auto">
          <a:xfrm>
            <a:off x="-1" y="0"/>
            <a:ext cx="2395561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Доходы и расходы бюджета на человека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" name="Овал 8"/>
          <p:cNvSpPr/>
          <p:nvPr/>
        </p:nvSpPr>
        <p:spPr>
          <a:xfrm>
            <a:off x="2979772" y="981422"/>
            <a:ext cx="756000" cy="756000"/>
          </a:xfrm>
          <a:prstGeom prst="ellipse">
            <a:avLst/>
          </a:prstGeom>
          <a:gradFill>
            <a:gsLst>
              <a:gs pos="0">
                <a:srgbClr val="C00000"/>
              </a:gs>
              <a:gs pos="100000">
                <a:schemeClr val="bg1">
                  <a:lumMod val="95000"/>
                </a:schemeClr>
              </a:gs>
              <a:gs pos="0">
                <a:srgbClr val="FF9999"/>
              </a:gs>
            </a:gsLst>
          </a:gradFill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7404448" y="985616"/>
            <a:ext cx="756000" cy="756000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3718942" y="1035397"/>
            <a:ext cx="3240360" cy="58147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00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Бюджетные расходы на душу населения, млн. рублей/чел.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13" name="Picture 8" descr="http://li-me.ru/attachments/Image/bank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5840" y="1097008"/>
            <a:ext cx="5040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http://pngimages.net/sites/default/files/calculator-png-image-72485.png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772" y="1122930"/>
            <a:ext cx="504000" cy="5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Объект 2"/>
          <p:cNvSpPr txBox="1">
            <a:spLocks/>
          </p:cNvSpPr>
          <p:nvPr/>
        </p:nvSpPr>
        <p:spPr>
          <a:xfrm>
            <a:off x="8139051" y="1057624"/>
            <a:ext cx="3460950" cy="7020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00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Бюджетные доходы на душу населения, млн. рублей/чел.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32501290"/>
              </p:ext>
            </p:extLst>
          </p:nvPr>
        </p:nvGraphicFramePr>
        <p:xfrm>
          <a:off x="2494806" y="1791397"/>
          <a:ext cx="9360643" cy="4662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7099719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bs-inta.ru/history/foto/water_ozero_thundr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2"/>
          <a:stretch/>
        </p:blipFill>
        <p:spPr bwMode="auto">
          <a:xfrm>
            <a:off x="-1587" y="1"/>
            <a:ext cx="12192000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32" r="12508" b="16008"/>
          <a:stretch/>
        </p:blipFill>
        <p:spPr>
          <a:xfrm rot="344084">
            <a:off x="406575" y="-390309"/>
            <a:ext cx="12601399" cy="7632848"/>
          </a:xfrm>
          <a:prstGeom prst="rect">
            <a:avLst/>
          </a:prstGeom>
        </p:spPr>
      </p:pic>
      <p:pic>
        <p:nvPicPr>
          <p:cNvPr id="1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7025453" y="3345856"/>
            <a:ext cx="3960000" cy="900000"/>
          </a:xfrm>
          <a:prstGeom prst="roundRect">
            <a:avLst>
              <a:gd name="adj" fmla="val 6034"/>
            </a:avLst>
          </a:prstGeom>
          <a:solidFill>
            <a:srgbClr val="5A4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/>
              <a:t>176 700 км</a:t>
            </a:r>
            <a:r>
              <a:rPr lang="ru-RU" sz="2400" baseline="30000" dirty="0"/>
              <a:t>2</a:t>
            </a:r>
          </a:p>
          <a:p>
            <a:pPr algn="ctr"/>
            <a:r>
              <a:rPr lang="ru-RU" sz="2400" b="1" dirty="0"/>
              <a:t>1% территории РФ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031750" y="4403153"/>
            <a:ext cx="3960000" cy="1800000"/>
          </a:xfrm>
          <a:prstGeom prst="roundRect">
            <a:avLst>
              <a:gd name="adj" fmla="val 3907"/>
            </a:avLst>
          </a:prstGeom>
          <a:solidFill>
            <a:srgbClr val="5A4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Население</a:t>
            </a:r>
          </a:p>
          <a:p>
            <a:pPr algn="ctr"/>
            <a:r>
              <a:rPr lang="en-US" sz="2400" dirty="0"/>
              <a:t>44,0 </a:t>
            </a:r>
            <a:r>
              <a:rPr lang="ru-RU" sz="2400" dirty="0"/>
              <a:t>тыс. человек</a:t>
            </a:r>
            <a:endParaRPr lang="en-US" sz="2400" dirty="0"/>
          </a:p>
          <a:p>
            <a:pPr algn="ctr"/>
            <a:endParaRPr lang="en-US" sz="1050" dirty="0"/>
          </a:p>
          <a:p>
            <a:pPr algn="ctr"/>
            <a:r>
              <a:rPr lang="ru-RU" sz="2400" b="1" dirty="0"/>
              <a:t>Плотность</a:t>
            </a:r>
          </a:p>
          <a:p>
            <a:pPr algn="ctr"/>
            <a:r>
              <a:rPr lang="ru-RU" sz="2400" dirty="0"/>
              <a:t>0,25 чел/км</a:t>
            </a:r>
            <a:r>
              <a:rPr lang="ru-RU" sz="2400" baseline="30000" dirty="0"/>
              <a:t>2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025453" y="1397046"/>
            <a:ext cx="3960000" cy="1800000"/>
          </a:xfrm>
          <a:prstGeom prst="roundRect">
            <a:avLst>
              <a:gd name="adj" fmla="val 3997"/>
            </a:avLst>
          </a:prstGeom>
          <a:solidFill>
            <a:srgbClr val="5A4E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Административно-территориальное деление</a:t>
            </a:r>
          </a:p>
          <a:p>
            <a:pPr algn="ctr"/>
            <a:r>
              <a:rPr lang="ru-RU" sz="2400" dirty="0"/>
              <a:t>  1 город Нарьян-Мар</a:t>
            </a:r>
          </a:p>
          <a:p>
            <a:pPr algn="ctr"/>
            <a:r>
              <a:rPr lang="ru-RU" sz="2400" dirty="0"/>
              <a:t>  1 поселок Искателей</a:t>
            </a:r>
          </a:p>
          <a:p>
            <a:pPr algn="ctr"/>
            <a:r>
              <a:rPr lang="ru-RU" sz="2400" dirty="0"/>
              <a:t>42 населенных пункта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2501078" y="189434"/>
            <a:ext cx="546633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Ненецкий автономный округ</a:t>
            </a:r>
          </a:p>
        </p:txBody>
      </p:sp>
      <p:cxnSp>
        <p:nvCxnSpPr>
          <p:cNvPr id="40" name="Прямая соединительная линия 39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5393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1078" y="189434"/>
            <a:ext cx="955162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Нормативы распределения доходов на 2019-2021 гг.</a:t>
            </a:r>
          </a:p>
        </p:txBody>
      </p:sp>
      <p:pic>
        <p:nvPicPr>
          <p:cNvPr id="6" name="Picture 23" descr="D:\Foto\01. ЛОГО\НАО_PNG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Прямая соединительная линия 6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812492"/>
              </p:ext>
            </p:extLst>
          </p:nvPr>
        </p:nvGraphicFramePr>
        <p:xfrm>
          <a:off x="334567" y="923605"/>
          <a:ext cx="11521280" cy="57465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51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119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996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0558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45268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9522"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Доходы от плательщиков 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 территории НАО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РФ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Арх. обл.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НАО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МО НАО</a:t>
                      </a:r>
                      <a:endParaRPr lang="ru-RU" sz="2400" b="1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Налог на прибыль организаций 20%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3,0%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65% от 17%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35%</a:t>
                      </a:r>
                      <a:r>
                        <a:rPr lang="ru-RU" sz="18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от 17%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8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Налог на прибыль организаций при СРП </a:t>
                      </a:r>
                      <a:r>
                        <a:rPr lang="en-US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36,6</a:t>
                      </a:r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%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43%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32%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х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Налог на доходы физических лиц 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35%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35%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30%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  НДФЛ, уплачиваемый </a:t>
                      </a:r>
                      <a:r>
                        <a:rPr lang="ru-RU" sz="1500" b="0" i="0" u="none" strike="noStrike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иностран</a:t>
                      </a:r>
                      <a:r>
                        <a:rPr lang="ru-RU" sz="15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 гражданами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х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75%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25%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х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5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   Акцизы на дизтопливо, моторные масла и бензин</a:t>
                      </a: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х</a:t>
                      </a: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х</a:t>
                      </a: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90%</a:t>
                      </a: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123086"/>
                  </a:ext>
                </a:extLst>
              </a:tr>
              <a:tr h="49060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Налог на добычу полезных ископаемых (налог на добычу </a:t>
                      </a:r>
                    </a:p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</a:t>
                      </a:r>
                      <a:r>
                        <a:rPr lang="ru-RU" sz="1500" b="0" u="none" strike="noStrike" dirty="0" err="1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общераспр</a:t>
                      </a:r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. полезных ископаемых)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27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Регулярные платежи за добычу полезных  ископаемых    </a:t>
                      </a:r>
                    </a:p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(роялти) при выполнении </a:t>
                      </a:r>
                      <a:r>
                        <a:rPr lang="ru-RU" sz="1500" b="0" u="none" strike="noStrike" dirty="0">
                          <a:solidFill>
                            <a:schemeClr val="accent1">
                              <a:lumMod val="40000"/>
                              <a:lumOff val="60000"/>
                            </a:schemeClr>
                          </a:solidFill>
                          <a:effectLst/>
                        </a:rPr>
                        <a:t>..</a:t>
                      </a:r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соглашения о разделе продукции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95%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2,5%</a:t>
                      </a:r>
                      <a:endParaRPr lang="ru-RU" sz="18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8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2,5%</a:t>
                      </a:r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527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Сборы за пользование объектами водных биологических </a:t>
                      </a:r>
                    </a:p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ресурсов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20%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40%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52786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Сборы за пользование объектами животного мира 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 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 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Налог, взимаемый в связи с применением УСН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   Государственная пошлина</a:t>
                      </a:r>
                      <a:endParaRPr lang="ru-RU" sz="15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50% 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85639025"/>
                  </a:ext>
                </a:extLst>
              </a:tr>
              <a:tr h="35353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500" b="0" i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alibri"/>
                        </a:rPr>
                        <a:t>   Плата по соглашениям об установлении сервитута</a:t>
                      </a: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х </a:t>
                      </a:r>
                      <a:endParaRPr lang="ru-RU" sz="20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u="none" strike="noStrike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</a:rPr>
                        <a:t>100%</a:t>
                      </a:r>
                      <a:endParaRPr lang="ru-RU" sz="2000" b="0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Arial"/>
                      </a:endParaRPr>
                    </a:p>
                  </a:txBody>
                  <a:tcPr marL="4274" marR="4274" marT="4274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8903518" y="981522"/>
            <a:ext cx="1512168" cy="568863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679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55162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Структура в разрезе основных налоговых, неналоговых доходов  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11659641" y="6127018"/>
            <a:ext cx="393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786079"/>
              </p:ext>
            </p:extLst>
          </p:nvPr>
        </p:nvGraphicFramePr>
        <p:xfrm>
          <a:off x="190548" y="909510"/>
          <a:ext cx="11809314" cy="582086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403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70794227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9216544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1117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Наименование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Факт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2017 год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Оценка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2018 год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 Прогноз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  2019 год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Доля 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в общих доходах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</a:rPr>
                        <a:t>% изм. 2019</a:t>
                      </a:r>
                      <a:r>
                        <a:rPr lang="ru-RU" sz="1900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Times New Roman"/>
                        </a:rPr>
                        <a:t> к 2018 году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Прогноз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 2020 год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Прогноз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900" dirty="0">
                          <a:solidFill>
                            <a:schemeClr val="bg1"/>
                          </a:solidFill>
                          <a:effectLst/>
                        </a:rPr>
                        <a:t> 2021 год</a:t>
                      </a:r>
                      <a:endParaRPr lang="ru-RU" sz="19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34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ВСЕГО НАЛОГОВЫХ</a:t>
                      </a: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И НЕНАЛОГОВЫХ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ДОХОДОВ,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млн. рублей, из них: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16 957,3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18 604,7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16 969,8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100,0%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-10,3%↓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16 624,2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14 934,3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67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Налог на прибыль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организаций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3 235,2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2 942,0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2 764,1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16%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-6,0%↓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2 975,1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3 115,7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351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Налог на доходы </a:t>
                      </a:r>
                      <a:r>
                        <a:rPr lang="ru-RU" sz="1800" dirty="0" err="1">
                          <a:solidFill>
                            <a:schemeClr val="bg1"/>
                          </a:solidFill>
                          <a:effectLst/>
                        </a:rPr>
                        <a:t>физич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. лиц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1 339,8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1 405,2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1 420,2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9%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+1,1%↑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1 444,3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1 468,9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667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Налог на имущество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организаций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5 919,8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5 900,0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5 830,0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34%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-1,8%↓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5 790,0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5 790,0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0054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Доходы в виде доли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прибыльной продукции СРП</a:t>
                      </a: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по проекту "Харьяга"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5 586,4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7 414,4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6 255,1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37%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-15,6%↓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5 834,7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3 893,5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6670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Платежи на социально-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экономическое развитие НАО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323,0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394,5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218,0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-37,6%↓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26,8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27,4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53005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  Прочие налоговые</a:t>
                      </a: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и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aseline="0" dirty="0">
                          <a:solidFill>
                            <a:schemeClr val="bg1"/>
                          </a:solidFill>
                          <a:effectLst/>
                        </a:rPr>
                        <a:t>  неналоговые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доходы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553,1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548,6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482,4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3%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-12,1%↓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553,3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638,8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7103318" y="909510"/>
            <a:ext cx="2448272" cy="580228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391350" y="4725937"/>
            <a:ext cx="936104" cy="576065"/>
          </a:xfrm>
          <a:prstGeom prst="rect">
            <a:avLst/>
          </a:prstGeom>
          <a:solidFill>
            <a:srgbClr val="784F2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391350" y="2925738"/>
            <a:ext cx="936104" cy="576065"/>
          </a:xfrm>
          <a:prstGeom prst="rect">
            <a:avLst/>
          </a:prstGeom>
          <a:solidFill>
            <a:srgbClr val="784F2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91350" y="3918665"/>
            <a:ext cx="936104" cy="576065"/>
          </a:xfrm>
          <a:prstGeom prst="rect">
            <a:avLst/>
          </a:prstGeom>
          <a:solidFill>
            <a:srgbClr val="784F2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3394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D:\Foto\01. ЛОГО\ИКОНКИ\001. доход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500" y="184949"/>
            <a:ext cx="587167" cy="520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13420" y="117426"/>
            <a:ext cx="31043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СТРУКТУРА ДОХОДОВ </a:t>
            </a:r>
          </a:p>
          <a:p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ОКРУЖНОГО БЮДЖЕТА</a:t>
            </a:r>
            <a:endParaRPr lang="ru-RU" sz="2000" dirty="0"/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1843667" y="839395"/>
            <a:ext cx="87160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10554132" y="837506"/>
            <a:ext cx="0" cy="180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707379" y="909514"/>
            <a:ext cx="21112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Налоговые доходы</a:t>
            </a:r>
            <a:endParaRPr lang="ru-RU" sz="18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065397" y="941718"/>
            <a:ext cx="23532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Неналоговые доходы</a:t>
            </a:r>
            <a:endParaRPr lang="ru-RU" sz="18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750060" y="933730"/>
            <a:ext cx="31057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b="1" dirty="0">
                <a:solidFill>
                  <a:schemeClr val="accent1">
                    <a:lumMod val="75000"/>
                  </a:schemeClr>
                </a:solidFill>
              </a:rPr>
              <a:t>Безвозмездные поступления</a:t>
            </a:r>
            <a:endParaRPr lang="ru-RU" sz="1800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453060"/>
              </p:ext>
            </p:extLst>
          </p:nvPr>
        </p:nvGraphicFramePr>
        <p:xfrm>
          <a:off x="466909" y="1753584"/>
          <a:ext cx="11665294" cy="46701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05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1597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11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8411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546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3675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80066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 на прибыль организаций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2 764,1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Доходы от использования имущества в гос. собств.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39,6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Безвозмездные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поступления о</a:t>
                      </a: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т других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бюджетов 889,5 млн. руб.</a:t>
                      </a: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9194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 на доходы физических лиц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1 420,2 млн. руб.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Платежи при пользовании </a:t>
                      </a:r>
                      <a:r>
                        <a:rPr lang="ru-RU" sz="15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прир</a:t>
                      </a: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. ресурсами 61,7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Безвозмездные поступления от гос. (</a:t>
                      </a:r>
                      <a:r>
                        <a:rPr lang="ru-RU" sz="1500" b="0" baseline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муниц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.) организаций 0,0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6490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Налоги на имущество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5 870,7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Доходы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о</a:t>
                      </a: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т оказания платных услуг (работ)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12,5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Доходы от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возврата  целевых субсидий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прошлых лет 0,0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млн. руб. </a:t>
                      </a: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055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Налоги на товары (работы, услуги)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135,3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Доходы от продажи материальных и нематериальных активов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6 255,9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Возврат остатков 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целевых субсидий, </a:t>
                      </a: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прошлых лет 0,0 млн.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0055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 на совокупный доход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0,0 млн. руб. 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Административные платежи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и сборы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26,5 млн. руб.</a:t>
                      </a: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Прочие безвозмездные поступления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0,0 млн. </a:t>
                      </a: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руб.</a:t>
                      </a: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29701">
                <a:tc>
                  <a:txBody>
                    <a:bodyPr/>
                    <a:lstStyle/>
                    <a:p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Налоги, сборы и рег. платежи за пользование </a:t>
                      </a:r>
                      <a:r>
                        <a:rPr lang="ru-RU" sz="1500" b="0" dirty="0" err="1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природн</a:t>
                      </a: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. ресурсами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126,4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Штрафы, санкции, возмещение ущерба 23,1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50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5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50409"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Государственная пошлина</a:t>
                      </a:r>
                    </a:p>
                    <a:p>
                      <a:pPr marL="0" marR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baseline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15,7 млн. руб.</a:t>
                      </a: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Прочие неналоговые доходы</a:t>
                      </a:r>
                    </a:p>
                    <a:p>
                      <a:r>
                        <a:rPr lang="ru-RU" sz="15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218,0 млн. руб.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500" b="0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cxnSp>
        <p:nvCxnSpPr>
          <p:cNvPr id="36" name="Прямая соединительная линия 35"/>
          <p:cNvCxnSpPr/>
          <p:nvPr/>
        </p:nvCxnSpPr>
        <p:spPr>
          <a:xfrm flipV="1">
            <a:off x="6238430" y="839395"/>
            <a:ext cx="0" cy="180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1859004" y="846798"/>
            <a:ext cx="0" cy="1440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38" name="Picture 2" descr="http://photo.allindonews.com/picture/icons.iconarchive.com/icons/iconsmind/outline/512/Coins-ico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9" y="1959122"/>
            <a:ext cx="371847" cy="37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s://www.shareicon.net/download/2015/11/24/677049_man_512x51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220" y="2686367"/>
            <a:ext cx="311379" cy="311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1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27" y="3285778"/>
            <a:ext cx="318772" cy="318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6" descr="https://image.flaticon.com/icons/png/512/2/2772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59" y="3897075"/>
            <a:ext cx="324807" cy="324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://simpleicon.com/wp-content/uploads/money-bag-7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19" y="4581922"/>
            <a:ext cx="371380" cy="371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3" descr="http://xn----7sbb5anb1aeyc.xn--p1ai/images/preim/4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1" y="5374010"/>
            <a:ext cx="392768" cy="39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maxcdn.icons8.com/Share/icon/ios7/Travel/combi_ticket1600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91" y="5950074"/>
            <a:ext cx="432048" cy="43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3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591" y="1959122"/>
            <a:ext cx="352625" cy="3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843" y="3933850"/>
            <a:ext cx="308214" cy="3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003" y="2709714"/>
            <a:ext cx="36004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8" name="Picture 12" descr="http://www.basicchristianeducation.com/upload/images/flat_icons/pencil.pn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4663" y="3285778"/>
            <a:ext cx="285554" cy="285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0" name="Picture 14" descr="https://spektresh.nethouse.ru/static/img/0000/0004/7220/47220614.gtn9ajjb15.W665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9189" y="4581922"/>
            <a:ext cx="336501" cy="336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0" descr="http://freevector.co/wp-content/uploads/2012/08/687-calculator1.png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5007" y="5302002"/>
            <a:ext cx="288032" cy="28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6" descr="https://www.shareicon.net/data/2015/11/21/675757_edit_512x512.png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518" y="5968740"/>
            <a:ext cx="341374" cy="34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2" name="Picture 16" descr="http://cliparts.co/cliparts/BTg/rdn/BTgrdnppc.png"/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731" y="1959122"/>
            <a:ext cx="404974" cy="40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4" name="Picture 18" descr="http://freevector.co/wp-content/uploads/2010/04/8684-city-hall-silhouette1.png"/>
          <p:cNvPicPr>
            <a:picLocks noChangeAspect="1" noChangeArrowheads="1"/>
          </p:cNvPicPr>
          <p:nvPr/>
        </p:nvPicPr>
        <p:blipFill>
          <a:blip r:embed="rId1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053" y="2565698"/>
            <a:ext cx="480329" cy="48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2" descr="http://photo.allindonews.com/picture/icons.iconarchive.com/icons/iconsmind/outline/512/Coins-icon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9731" y="3273971"/>
            <a:ext cx="371847" cy="371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6" name="Picture 20" descr="http://www.miankoutu.com/uploadfiles/2015-9-24/2015924132943342.png"/>
          <p:cNvPicPr>
            <a:picLocks noChangeAspect="1" noChangeArrowheads="1"/>
          </p:cNvPicPr>
          <p:nvPr/>
        </p:nvPicPr>
        <p:blipFill>
          <a:blip r:embed="rId1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8848" y="3717826"/>
            <a:ext cx="527153" cy="527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58" name="Picture 22" descr="https://www.shareicon.net/download/2015/10/30/664142_clipboard_512x512.png"/>
          <p:cNvPicPr>
            <a:picLocks noChangeAspect="1" noChangeArrowheads="1"/>
          </p:cNvPicPr>
          <p:nvPr/>
        </p:nvPicPr>
        <p:blipFill>
          <a:blip r:embed="rId2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174" y="4509914"/>
            <a:ext cx="453642" cy="453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Прямоугольник 63"/>
          <p:cNvSpPr/>
          <p:nvPr/>
        </p:nvSpPr>
        <p:spPr>
          <a:xfrm>
            <a:off x="7502499" y="191487"/>
            <a:ext cx="2049091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 17,86   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8798642" y="155831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811384" y="1274698"/>
            <a:ext cx="189944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10,33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1918741" y="1239042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303118" y="1274698"/>
            <a:ext cx="189944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 6,64   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6410475" y="1239042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9380336" y="1274698"/>
            <a:ext cx="189944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 0,89   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10487693" y="1239042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965994" y="191486"/>
            <a:ext cx="1152128" cy="5134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2904195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 descr="C:\Users\tbaeva\Desktop\Презентации\Кириенко январь 2017\слайды\1 ТИТУЛ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8214" r="14162" b="13991"/>
          <a:stretch/>
        </p:blipFill>
        <p:spPr bwMode="auto">
          <a:xfrm>
            <a:off x="0" y="1056971"/>
            <a:ext cx="12190414" cy="5807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Прямоугольник 46"/>
          <p:cNvSpPr/>
          <p:nvPr/>
        </p:nvSpPr>
        <p:spPr>
          <a:xfrm>
            <a:off x="0" y="5863416"/>
            <a:ext cx="12190413" cy="725683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bg1"/>
                </a:solidFill>
              </a:rPr>
              <a:t>        Доходы от доли прибыльной продукции СРП «</a:t>
            </a:r>
            <a:r>
              <a:rPr lang="ru-RU" sz="2400" dirty="0" err="1">
                <a:solidFill>
                  <a:schemeClr val="bg1"/>
                </a:solidFill>
              </a:rPr>
              <a:t>Харьягинское</a:t>
            </a:r>
            <a:r>
              <a:rPr lang="ru-RU" sz="2400" dirty="0">
                <a:solidFill>
                  <a:schemeClr val="bg1"/>
                </a:solidFill>
              </a:rPr>
              <a:t> месторождение»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«</a:t>
            </a:r>
            <a:r>
              <a:rPr lang="ru-RU" sz="2600" b="1" dirty="0" err="1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Харьягинское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 месторождение»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3718942" y="5049960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5,59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655046" y="5014304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8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223" y="3527198"/>
            <a:ext cx="764129" cy="764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5375126" y="5049626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7,41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6311230" y="5013970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718942" y="4503315"/>
            <a:ext cx="1584176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Факт 2017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5386730" y="4501164"/>
            <a:ext cx="1597943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/>
              <a:t>Ожид</a:t>
            </a:r>
            <a:r>
              <a:rPr lang="ru-RU" sz="2000" b="1" dirty="0"/>
              <a:t>. 2018</a:t>
            </a:r>
          </a:p>
        </p:txBody>
      </p:sp>
      <p:pic>
        <p:nvPicPr>
          <p:cNvPr id="34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73" y="2861097"/>
            <a:ext cx="1432277" cy="14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Прямоугольник 34"/>
          <p:cNvSpPr/>
          <p:nvPr/>
        </p:nvSpPr>
        <p:spPr>
          <a:xfrm>
            <a:off x="2068438" y="5049960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2,06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3004542" y="5014304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062758" y="4503316"/>
            <a:ext cx="1589856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Факт 2016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370671" y="5049960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5,43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1306775" y="5014304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364991" y="4503316"/>
            <a:ext cx="1589856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Факт 2015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7031310" y="5043423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6,25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7031310" y="4494961"/>
            <a:ext cx="1597943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Проект 2019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7934546" y="5014304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8687494" y="5034378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5,83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8687494" y="4485916"/>
            <a:ext cx="1597943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Проект 2020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9590730" y="5005259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3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1710" y="3336768"/>
            <a:ext cx="954491" cy="954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Прямоугольник 53"/>
          <p:cNvSpPr/>
          <p:nvPr/>
        </p:nvSpPr>
        <p:spPr>
          <a:xfrm>
            <a:off x="10318846" y="5034378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>
                <a:solidFill>
                  <a:schemeClr val="bg1"/>
                </a:solidFill>
              </a:rPr>
              <a:t>3,89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0318846" y="4485916"/>
            <a:ext cx="1597943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Проект 2021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11222082" y="5005259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43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942" y="2858810"/>
            <a:ext cx="1432277" cy="14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129" y="2539373"/>
            <a:ext cx="1811143" cy="1811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209" y="2918375"/>
            <a:ext cx="1432277" cy="14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2" descr="http://icons.iconarchive.com/icons/icons8/android/512/Industry-Oil-Industry-icon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9393" y="2918375"/>
            <a:ext cx="1432277" cy="1432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60763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00" name="Picture 8" descr="http://adm-nao.ru/media/photo/2017/05/29/TAY_697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26" b="4359"/>
          <a:stretch/>
        </p:blipFill>
        <p:spPr bwMode="auto">
          <a:xfrm>
            <a:off x="-25474" y="0"/>
            <a:ext cx="2467521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 descr="D:\01_Адм_работа\201592414261278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6125" y="4869954"/>
            <a:ext cx="834653" cy="83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Доходы от отчислений части прибыли ГУП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9591826"/>
              </p:ext>
            </p:extLst>
          </p:nvPr>
        </p:nvGraphicFramePr>
        <p:xfrm>
          <a:off x="3264406" y="981521"/>
          <a:ext cx="8519431" cy="5616623"/>
        </p:xfrm>
        <a:graphic>
          <a:graphicData uri="http://schemas.openxmlformats.org/drawingml/2006/table">
            <a:tbl>
              <a:tblPr>
                <a:tableStyleId>{793D81CF-94F2-401A-BA57-92F5A7B2D0C5}</a:tableStyleId>
              </a:tblPr>
              <a:tblGrid>
                <a:gridCol w="3407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3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26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720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949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081834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Наименование государственного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 унитарного предприятия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2019 год</a:t>
                      </a:r>
                    </a:p>
                  </a:txBody>
                  <a:tcPr marL="68580" marR="68580" marT="0" marB="0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</a:rPr>
                        <a:t>2020 год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2021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2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ГУП НАО "</a:t>
                      </a:r>
                      <a:r>
                        <a:rPr lang="ru-RU" sz="18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Нарьян-Марская</a:t>
                      </a: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 электростанция"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802,0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806,0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810,0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2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ГУП НАО "Ненецкая коммунальная компания"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276,0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287,0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293,0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18428439"/>
                  </a:ext>
                </a:extLst>
              </a:tr>
              <a:tr h="912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ГУП НАО "Ненецкая компания электросвязи"</a:t>
                      </a: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50,0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125,0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175,0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21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ГУП НАО "</a:t>
                      </a:r>
                      <a:r>
                        <a:rPr lang="ru-RU" sz="1800" b="1" dirty="0" err="1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Нарьян-Мардорремстрой</a:t>
                      </a:r>
                      <a:r>
                        <a:rPr lang="ru-RU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"</a:t>
                      </a:r>
                      <a:endParaRPr lang="ru-RU" sz="1800" b="1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0,0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62,0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Calibri"/>
                        </a:rPr>
                        <a:t>34,0</a:t>
                      </a:r>
                      <a:endParaRPr lang="ru-RU" sz="2800" dirty="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800094658"/>
                  </a:ext>
                </a:extLst>
              </a:tr>
              <a:tr h="8862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</a:rPr>
                        <a:t>ИТОГО, ТЫС. РУБЛЕЙ</a:t>
                      </a: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1 128,0</a:t>
                      </a:r>
                    </a:p>
                  </a:txBody>
                  <a:tcPr marL="68580" marR="6858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6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Times New Roman"/>
                        </a:rPr>
                        <a:t>1 280,0</a:t>
                      </a: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600" b="0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1 312,0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18" name="Picture 7" descr="D:\01_Адм_работа\radiator-512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814" y="3141762"/>
            <a:ext cx="660382" cy="660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http://micropower-global.com/wp-content/uploads/2016/01/power-industry-icon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4806" y="2058804"/>
            <a:ext cx="866934" cy="86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icon-icons.com/icons2/390/PNG/512/radar-dish_38149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814" y="4005858"/>
            <a:ext cx="670354" cy="67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5181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yamalpro.ru/wp-content/uploads/2018/09/Yamala_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52"/>
          <a:stretch/>
        </p:blipFill>
        <p:spPr bwMode="auto">
          <a:xfrm>
            <a:off x="3445" y="-26590"/>
            <a:ext cx="12186968" cy="6886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Структура расходов окружного бюджета в разрезе ГРБС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695647"/>
              </p:ext>
            </p:extLst>
          </p:nvPr>
        </p:nvGraphicFramePr>
        <p:xfrm>
          <a:off x="334567" y="757844"/>
          <a:ext cx="11593287" cy="5870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84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4243787722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3982248216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3695187651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6310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676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Наименование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2016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Факт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2017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Уточн</a:t>
                      </a:r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. план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2018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Ожид</a:t>
                      </a:r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. </a:t>
                      </a:r>
                      <a:r>
                        <a:rPr lang="ru-RU" sz="16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испол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2018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ПРОЕКТ ОКРУЖНОГО БЮДЖЕТА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81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/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2019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2019 </a:t>
                      </a:r>
                    </a:p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к 2018, %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2020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2021 год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ВСЕГО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15 878,33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17 606,60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19 651,1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19 628,9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19 543,5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-0,4%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18 665,6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17 576,0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Собрание депутатов  НАО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116,3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119,9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+1,1%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108,1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108,1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Счетная палата НАО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31,4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33,3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+6,1%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32,1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33,3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Управление </a:t>
                      </a:r>
                      <a:r>
                        <a:rPr lang="ru-RU" sz="16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имущ</a:t>
                      </a: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и </a:t>
                      </a:r>
                      <a:r>
                        <a:rPr lang="ru-RU" sz="16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земельн</a:t>
                      </a: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отношений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70,1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47,7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82,1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80,8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69,</a:t>
                      </a:r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-14,2%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69,8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64,9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финансов и экономики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548,6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604,3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863,4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862,8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864,9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+0,2%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900,5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798,1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Управление</a:t>
                      </a:r>
                      <a:r>
                        <a:rPr lang="ru-RU" sz="1600" u="none" strike="noStrike" baseline="0" dirty="0">
                          <a:solidFill>
                            <a:schemeClr val="bg1"/>
                          </a:solidFill>
                          <a:effectLst/>
                        </a:rPr>
                        <a:t> гражданской защиты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186,3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222,8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233,7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233,7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227,3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-2,7%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220,4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207,0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Управление по гос. </a:t>
                      </a:r>
                      <a:r>
                        <a:rPr lang="ru-RU" sz="16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регулир</a:t>
                      </a: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цен (тарифов)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18,9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+3,2%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20,5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образования, культ. и спорта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4 478,6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4 925,0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5 245,4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5 245,4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4 909,7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-6,3%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4 904,7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4 904,8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Аппарат Администрации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829,4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1 034,8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1 105,5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1 105,3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1 103,1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-0,2%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1 077,2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1 038,2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Управление государственного заказа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21,2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16,4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+2,1%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19,5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Избирательная комиссия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74,9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-82,8%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12,9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11,9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пр. ресурсов, экологии и АПК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909,0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748,7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943,6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938,0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856,2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-8,7%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849,6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861,0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458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строительства, ЖКХ,  </a:t>
                      </a:r>
                    </a:p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энергетики и транспорта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3 923,1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4 976,8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5 827,0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5 814,2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6 224,3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+7,1%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5 032,4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3 703,4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Гос. инспекция по ветеринарии 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95,7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84,1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90,3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94,4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+4,5%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94,4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88,1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Гос. инспекция </a:t>
                      </a:r>
                      <a:r>
                        <a:rPr lang="ru-RU" sz="1600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строительн</a:t>
                      </a:r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. и жил. надзора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37,6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40,9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+6,0%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43,0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45819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здравоохранения, труда и </a:t>
                      </a:r>
                    </a:p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социальной защиты населения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4 312,8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4 635,2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4 851,5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4 851,3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4 834,5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-0,3%</a:t>
                      </a:r>
                    </a:p>
                  </a:txBody>
                  <a:tcPr marL="0" marR="0" marT="0" marB="0" anchor="ctr">
                    <a:solidFill>
                      <a:srgbClr val="A9C0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4 721,0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4 717,2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Департамент региональной политики 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274,5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106,9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103,7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102,0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110,2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+8,4%</a:t>
                      </a:r>
                    </a:p>
                  </a:txBody>
                  <a:tcPr marL="0" marR="0" marT="0" marB="0" anchor="ctr">
                    <a:solidFill>
                      <a:srgbClr val="DF7F7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103,9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96,9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324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  Условно утвержденные расходы</a:t>
                      </a:r>
                      <a:endParaRPr lang="ru-RU" sz="16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7279" marR="7279" marT="7279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х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ru-RU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23578E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х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455,0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860,0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87160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/>
          </p:nvPr>
        </p:nvGraphicFramePr>
        <p:xfrm>
          <a:off x="550590" y="921136"/>
          <a:ext cx="11340000" cy="3619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Структура расходов окружного бюджета 2019, млн. руб.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11384138" y="6054998"/>
            <a:ext cx="3738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pic>
        <p:nvPicPr>
          <p:cNvPr id="29" name="Picture 3" descr="D:\Foto\01. ЛОГО\ИКОНКИ\002. расход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42" y="6095252"/>
            <a:ext cx="677566" cy="574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4606" y="4510993"/>
            <a:ext cx="720080" cy="7189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486694" y="4510993"/>
            <a:ext cx="720080" cy="718989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2278782" y="4510993"/>
            <a:ext cx="720080" cy="718989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070870" y="4510993"/>
            <a:ext cx="720080" cy="718989"/>
          </a:xfrm>
          <a:prstGeom prst="rect">
            <a:avLst/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3862958" y="4510993"/>
            <a:ext cx="720080" cy="718989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4655046" y="4510993"/>
            <a:ext cx="720080" cy="718989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5447134" y="4510993"/>
            <a:ext cx="720080" cy="7189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239222" y="4510993"/>
            <a:ext cx="720080" cy="718989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7031310" y="4510993"/>
            <a:ext cx="720080" cy="718989"/>
          </a:xfrm>
          <a:prstGeom prst="rect">
            <a:avLst/>
          </a:prstGeom>
          <a:noFill/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7823398" y="4510993"/>
            <a:ext cx="720080" cy="718989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8615486" y="4510993"/>
            <a:ext cx="720080" cy="718989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9407574" y="4510993"/>
            <a:ext cx="720080" cy="71898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0199662" y="4510993"/>
            <a:ext cx="720080" cy="71898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0991750" y="4510993"/>
            <a:ext cx="720080" cy="718989"/>
          </a:xfrm>
          <a:prstGeom prst="rect">
            <a:avLst/>
          </a:prstGeom>
          <a:noFill/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53101" y="5303078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err="1">
                <a:solidFill>
                  <a:schemeClr val="tx2">
                    <a:lumMod val="50000"/>
                  </a:schemeClr>
                </a:solidFill>
              </a:rPr>
              <a:t>Общегосударственн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вопросы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5,3%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1837277" y="5303077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Нац. безопасность и </a:t>
            </a:r>
            <a:r>
              <a:rPr lang="ru-RU" sz="1200" dirty="0" err="1">
                <a:solidFill>
                  <a:schemeClr val="tx2">
                    <a:lumMod val="50000"/>
                  </a:schemeClr>
                </a:solidFill>
              </a:rPr>
              <a:t>правоохр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. деятель-</a:t>
            </a:r>
            <a:r>
              <a:rPr lang="ru-RU" sz="1200" dirty="0" err="1">
                <a:solidFill>
                  <a:schemeClr val="tx2">
                    <a:lumMod val="50000"/>
                  </a:schemeClr>
                </a:solidFill>
              </a:rPr>
              <a:t>ть</a:t>
            </a:r>
            <a:endParaRPr lang="ru-RU" sz="1200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1,3%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3421453" y="5303079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Жилищно-коммун. хозяйство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11,9%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5005629" y="5303078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Образование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28,2%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6589805" y="5303080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Здравоохранение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7,8%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8173981" y="5303079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Физическая  культура и спорт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0,</a:t>
            </a:r>
            <a:r>
              <a:rPr lang="en-TT" sz="1200" dirty="0">
                <a:solidFill>
                  <a:schemeClr val="tx2">
                    <a:lumMod val="50000"/>
                  </a:schemeClr>
                </a:solidFill>
              </a:rPr>
              <a:t>9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%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9758157" y="5303080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Обслуживание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гос. долга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2,2%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973181" y="6023159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Национальная оборона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0,02%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2557356" y="6023158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Национальная экономика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20,1%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4141533" y="6023160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Охрана окружающей среды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0,4%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5725709" y="6023159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Культура, кинематография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3,9%</a:t>
            </a:r>
          </a:p>
        </p:txBody>
      </p:sp>
      <p:sp>
        <p:nvSpPr>
          <p:cNvPr id="72" name="Прямоугольник 71"/>
          <p:cNvSpPr/>
          <p:nvPr/>
        </p:nvSpPr>
        <p:spPr>
          <a:xfrm>
            <a:off x="7309885" y="6023161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Социальная политика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</a:t>
            </a:r>
            <a:r>
              <a:rPr lang="en-TT" sz="1200" dirty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6,3%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8894061" y="6023160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Средства массовой информации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</a:t>
            </a:r>
            <a:r>
              <a:rPr lang="en-TT" sz="1200" dirty="0">
                <a:solidFill>
                  <a:schemeClr val="tx2">
                    <a:lumMod val="50000"/>
                  </a:schemeClr>
                </a:solidFill>
              </a:rPr>
              <a:t>0,</a:t>
            </a:r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8%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10478237" y="6023161"/>
            <a:ext cx="1593633" cy="718989"/>
          </a:xfrm>
          <a:prstGeom prst="rect">
            <a:avLst/>
          </a:prstGeom>
          <a:solidFill>
            <a:schemeClr val="bg1">
              <a:lumMod val="75000"/>
              <a:alpha val="9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Межбюджетные трансферты</a:t>
            </a:r>
          </a:p>
          <a:p>
            <a:pPr algn="ctr"/>
            <a:r>
              <a:rPr lang="ru-RU" sz="1200" dirty="0">
                <a:solidFill>
                  <a:schemeClr val="tx2">
                    <a:lumMod val="50000"/>
                  </a:schemeClr>
                </a:solidFill>
              </a:rPr>
              <a:t>Доля 0,9%</a:t>
            </a:r>
          </a:p>
        </p:txBody>
      </p:sp>
      <p:pic>
        <p:nvPicPr>
          <p:cNvPr id="75" name="Picture 4" descr="D:\01_Адм_работа\rf_rossiya_r19.gif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037" y="4656345"/>
            <a:ext cx="467217" cy="42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7" descr="http://ekzarx.ru/images/Ab6TBtg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8354" y="4615724"/>
            <a:ext cx="376759" cy="50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cdn0.iconfinder.com/data/icons/world-issues/500/handcuffs-512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28" y="4365898"/>
            <a:ext cx="1009178" cy="1009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D:\02. Поручения руководства\03_БЮДЖЕТ\2017 год план 2018 и 2019\значки\ryanlerch_warning_reindeer_roadsign_1_scalable_vector_graphics_svg_clip_art_coloring_book_colouring_black_white_line_art_bw_xmas_christmas-999px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8008" flipH="1">
            <a:off x="3136641" y="4619892"/>
            <a:ext cx="612084" cy="49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11" descr="D:\02. Поручения руководства\12. Разное\160919 Статистика дл ВК инфограф\jixodjG9T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974" y="4646258"/>
            <a:ext cx="432048" cy="42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3" descr="http://xn----7sbb5anb1aeyc.xn--p1ai/images/preim/4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058" y="4615939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658" y="4581910"/>
            <a:ext cx="557031" cy="601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https://image.flaticon.com/icons/png/512/49/49690.pn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7281" y="4674282"/>
            <a:ext cx="422176" cy="42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2. Поручения руководства\03_БЮДЖЕТ\2017 год план 2018 и 2019\значки\Snake_cup-512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7040" y="4596626"/>
            <a:ext cx="528620" cy="5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http://kantorhukumrky.com/wp-content/uploads/2016/11/family25.png"/>
          <p:cNvPicPr>
            <a:picLocks noChangeAspect="1" noChangeArrowheads="1"/>
          </p:cNvPicPr>
          <p:nvPr/>
        </p:nvPicPr>
        <p:blipFill>
          <a:blip r:embed="rId1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3438" y="460746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20" descr="https://www.shareicon.net/data/2015/09/24/645466_people_512x512.png"/>
          <p:cNvPicPr>
            <a:picLocks noChangeAspect="1" noChangeArrowheads="1"/>
          </p:cNvPicPr>
          <p:nvPr/>
        </p:nvPicPr>
        <p:blipFill>
          <a:blip r:embed="rId1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4223" y="4640002"/>
            <a:ext cx="536022" cy="53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shareicon.net/download/2015/11/08/668777_tools_512x512.png"/>
          <p:cNvPicPr>
            <a:picLocks noChangeAspect="1" noChangeArrowheads="1"/>
          </p:cNvPicPr>
          <p:nvPr/>
        </p:nvPicPr>
        <p:blipFill>
          <a:blip r:embed="rId1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13613">
            <a:off x="9525187" y="4630597"/>
            <a:ext cx="484853" cy="484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D:\Foto\01. ЛОГО\ИКОНКИ\003. портфель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1896" y="4651883"/>
            <a:ext cx="535611" cy="434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16" descr="http://cliparts.co/cliparts/BTg/rdn/BTgrdnppc.png"/>
          <p:cNvPicPr>
            <a:picLocks noChangeAspect="1" noChangeArrowheads="1"/>
          </p:cNvPicPr>
          <p:nvPr/>
        </p:nvPicPr>
        <p:blipFill>
          <a:blip r:embed="rId1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9303" y="4662616"/>
            <a:ext cx="404974" cy="404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12863958" y="5872056"/>
            <a:ext cx="3738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х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838622" y="1484135"/>
            <a:ext cx="1584176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TT" sz="3600" dirty="0">
                <a:solidFill>
                  <a:schemeClr val="bg1"/>
                </a:solidFill>
              </a:rPr>
              <a:t>19</a:t>
            </a:r>
            <a:r>
              <a:rPr lang="ru-RU" sz="3600" dirty="0">
                <a:solidFill>
                  <a:schemeClr val="bg1"/>
                </a:solidFill>
              </a:rPr>
              <a:t>,</a:t>
            </a:r>
            <a:r>
              <a:rPr lang="en-TT" sz="3600" dirty="0">
                <a:solidFill>
                  <a:schemeClr val="bg1"/>
                </a:solidFill>
              </a:rPr>
              <a:t>5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824855" y="909514"/>
            <a:ext cx="1597943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Проект 2019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1741858" y="1455016"/>
            <a:ext cx="7529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млрд.</a:t>
            </a:r>
          </a:p>
          <a:p>
            <a:r>
              <a:rPr lang="ru-RU" sz="1600" dirty="0">
                <a:solidFill>
                  <a:schemeClr val="bg1"/>
                </a:solidFill>
              </a:rPr>
              <a:t>руб.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942963" y="908123"/>
            <a:ext cx="3089461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bg1"/>
                </a:solidFill>
              </a:rPr>
              <a:t>57%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9846200" y="948494"/>
            <a:ext cx="218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Социальная сфера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8942963" y="1459729"/>
            <a:ext cx="3089461" cy="513464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dirty="0" smtClean="0">
                <a:solidFill>
                  <a:schemeClr val="bg1"/>
                </a:solidFill>
              </a:rPr>
              <a:t>43%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9846200" y="1413570"/>
            <a:ext cx="218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chemeClr val="bg1"/>
                </a:solidFill>
              </a:rPr>
              <a:t>Другие сектора экономики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6464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Прямоугольник 80"/>
          <p:cNvSpPr/>
          <p:nvPr/>
        </p:nvSpPr>
        <p:spPr>
          <a:xfrm>
            <a:off x="6595278" y="5157985"/>
            <a:ext cx="2164224" cy="86409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82" name="Прямоугольник 81"/>
          <p:cNvSpPr/>
          <p:nvPr/>
        </p:nvSpPr>
        <p:spPr>
          <a:xfrm>
            <a:off x="3646934" y="5157986"/>
            <a:ext cx="2505728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83" name="Прямоугольник 82"/>
          <p:cNvSpPr/>
          <p:nvPr/>
        </p:nvSpPr>
        <p:spPr>
          <a:xfrm>
            <a:off x="9456423" y="5157985"/>
            <a:ext cx="1895367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1126654" y="5157986"/>
            <a:ext cx="2160240" cy="503867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1622804"/>
              </p:ext>
            </p:extLst>
          </p:nvPr>
        </p:nvGraphicFramePr>
        <p:xfrm>
          <a:off x="694606" y="1053530"/>
          <a:ext cx="11233247" cy="54726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Сравнение с другими регионами по данным на 2019 год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194" name="Picture 2" descr="http://cdn.onlinewebfonts.com/svg/download_322538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023" y="1541667"/>
            <a:ext cx="663873" cy="829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Объект 2"/>
          <p:cNvSpPr txBox="1">
            <a:spLocks/>
          </p:cNvSpPr>
          <p:nvPr/>
        </p:nvSpPr>
        <p:spPr>
          <a:xfrm>
            <a:off x="8394896" y="1485578"/>
            <a:ext cx="3460950" cy="8800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00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Бюджетные 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расходы</a:t>
            </a:r>
          </a:p>
          <a:p>
            <a:pPr marL="97200" algn="l">
              <a:spcBef>
                <a:spcPts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на одного жителя региона,</a:t>
            </a:r>
          </a:p>
          <a:p>
            <a:pPr marL="97200" algn="l">
              <a:spcBef>
                <a:spcPts val="0"/>
              </a:spcBef>
            </a:pP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тысяч рублей/чел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77864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adm-nao.ru/media/uploads/userfiles/2018/09/01/SHU_2196-4.jpg">
            <a:extLst>
              <a:ext uri="{FF2B5EF4-FFF2-40B4-BE49-F238E27FC236}">
                <a16:creationId xmlns:a16="http://schemas.microsoft.com/office/drawing/2014/main" xmlns="" id="{CC050335-2F21-471F-8268-9CA345B8D9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9" r="42816"/>
          <a:stretch/>
        </p:blipFill>
        <p:spPr bwMode="auto">
          <a:xfrm>
            <a:off x="-1" y="0"/>
            <a:ext cx="2425081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07184"/>
              </p:ext>
            </p:extLst>
          </p:nvPr>
        </p:nvGraphicFramePr>
        <p:xfrm>
          <a:off x="2605101" y="757846"/>
          <a:ext cx="9205701" cy="5510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50327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ОБРАЗОВАНИЕ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4 683,3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5 167,0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5 513,3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+6,7%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5 192,2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4 871,2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Дошкольное образование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1 384,5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1 323,0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1 332,0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+0,7%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1 161,8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1 112,0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Общее образование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2 476,1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2 902,3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3 218,4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+10,9%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3 066,9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2 899,6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574335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Дополнительное образование детей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259,3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248,8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228,7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-8,1%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228,4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228,4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673797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Среднее проф. образование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308,5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324,9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303,0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6,</a:t>
                      </a:r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7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303,6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303,6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Молодежная политика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76,6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169,3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233,9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38,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234,3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130,8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Др. вопросы в области образования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178,4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198,8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197,4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-0,7%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197,2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196,8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ФИЗИЧЕСКАЯ КУЛЬТУРА И СПОРТ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172,5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178,1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170,1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rgbClr val="820000"/>
                          </a:solidFill>
                        </a:rPr>
                        <a:t>-4,5%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66,7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166,7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805748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Образование, физкультура и спорт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471470" y="757846"/>
            <a:ext cx="1115872" cy="55100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6845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nao24.ru/uploads/posts/2018-07/1531300702_tay_5836.jpg">
            <a:extLst>
              <a:ext uri="{FF2B5EF4-FFF2-40B4-BE49-F238E27FC236}">
                <a16:creationId xmlns:a16="http://schemas.microsoft.com/office/drawing/2014/main" xmlns="" id="{A0589770-174E-47FC-9884-A1DB649657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27" r="44504"/>
          <a:stretch/>
        </p:blipFill>
        <p:spPr bwMode="auto">
          <a:xfrm>
            <a:off x="0" y="0"/>
            <a:ext cx="2446564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829415"/>
              </p:ext>
            </p:extLst>
          </p:nvPr>
        </p:nvGraphicFramePr>
        <p:xfrm>
          <a:off x="2605101" y="757846"/>
          <a:ext cx="9205701" cy="58930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50327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НАЦИОНАЛЬНАЯ  ЭКОНОМИКА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3 199,1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4 175,9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3 927,7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-5,9%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3 558,4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991,3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Общеэкономические вопросы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205,2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234,0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235,5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+0,6%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234,8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237,7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Сельское хозяйство</a:t>
                      </a:r>
                    </a:p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и рыболовство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556,0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683,6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601,1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-12,1%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568,0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573,4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574335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Водное хозяйство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21,1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-15,2%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Лесное хозяйство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-3,9%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Транспорт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327,0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393,7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411,2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+4,4%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140,1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143,8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Дорожное хозяйство (дорожные фонды)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1 337,2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1 982,3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1 549,1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-21,9%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1 708,3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1 139,8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805748"/>
                  </a:ext>
                </a:extLst>
              </a:tr>
              <a:tr h="54733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Связь и информатика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297,5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351,7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327,4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-6,9%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335,0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332,3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4792441"/>
                  </a:ext>
                </a:extLst>
              </a:tr>
              <a:tr h="629533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Др. вопросы в обл.</a:t>
                      </a:r>
                    </a:p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нац. экономики</a:t>
                      </a:r>
                      <a:endParaRPr lang="ru-RU" sz="18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445,7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487,6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764,8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56,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547,4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539,2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3276233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Национальная экономика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Скругленный прямоугольник 94"/>
          <p:cNvSpPr/>
          <p:nvPr/>
        </p:nvSpPr>
        <p:spPr>
          <a:xfrm>
            <a:off x="8471470" y="757846"/>
            <a:ext cx="1115872" cy="589303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269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.mediasole.ru/images/138/138845/origina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09"/>
          <a:stretch/>
        </p:blipFill>
        <p:spPr bwMode="auto">
          <a:xfrm>
            <a:off x="-25474" y="-38220"/>
            <a:ext cx="2421034" cy="689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20247"/>
              </p:ext>
            </p:extLst>
          </p:nvPr>
        </p:nvGraphicFramePr>
        <p:xfrm>
          <a:off x="2494806" y="981523"/>
          <a:ext cx="9557895" cy="5616128"/>
        </p:xfrm>
        <a:graphic>
          <a:graphicData uri="http://schemas.openxmlformats.org/drawingml/2006/table">
            <a:tbl>
              <a:tblPr/>
              <a:tblGrid>
                <a:gridCol w="714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14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3596953272"/>
                    </a:ext>
                  </a:extLst>
                </a:gridCol>
                <a:gridCol w="941731">
                  <a:extLst>
                    <a:ext uri="{9D8B030D-6E8A-4147-A177-3AD203B41FA5}">
                      <a16:colId xmlns:a16="http://schemas.microsoft.com/office/drawing/2014/main" xmlns="" val="3644281883"/>
                    </a:ext>
                  </a:extLst>
                </a:gridCol>
              </a:tblGrid>
              <a:tr h="8023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2015</a:t>
                      </a: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2016</a:t>
                      </a: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2017</a:t>
                      </a: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оценка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24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</a:t>
                      </a:r>
                      <a:endParaRPr lang="ru-RU" sz="2400" b="1" i="0" u="none" strike="noStrike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 fontAlgn="ctr"/>
                      <a:r>
                        <a:rPr lang="ru-RU" sz="2000" b="1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Численность,</a:t>
                      </a:r>
                    </a:p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тысяч человек</a:t>
                      </a:r>
                      <a:endParaRPr lang="ru-RU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43,6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43,9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Валовой регион.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продукт, млрд. руб.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217,2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255,5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292,1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366,8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390,6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416,0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444,8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Индекс</a:t>
                      </a:r>
                      <a:r>
                        <a:rPr lang="ru-RU" sz="18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потребит.</a:t>
                      </a:r>
                    </a:p>
                    <a:p>
                      <a:pPr algn="ctr" fontAlgn="ctr"/>
                      <a:r>
                        <a:rPr lang="ru-RU" sz="18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цен</a:t>
                      </a:r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% к пред. году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114,6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109,6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101,6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102,2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Цена на нефть</a:t>
                      </a:r>
                    </a:p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Urals, долл./барр </a:t>
                      </a:r>
                      <a:endParaRPr lang="ru-RU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51,2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41,</a:t>
                      </a:r>
                      <a:r>
                        <a:rPr lang="en-US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53,0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69,6  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59,7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57,9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Курс доллара,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руб./долл</a:t>
                      </a:r>
                      <a:endParaRPr lang="ru-RU" sz="18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60,7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66,9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58,3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61,7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64,0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Ввод в действие</a:t>
                      </a:r>
                    </a:p>
                    <a:p>
                      <a:pPr algn="ctr" fontAlgn="ctr"/>
                      <a:r>
                        <a:rPr lang="ru-RU" sz="18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жилых домов тыс. м</a:t>
                      </a:r>
                      <a:r>
                        <a:rPr lang="en-US" sz="1800" b="1" i="0" u="none" strike="noStrike" baseline="3000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i="0" u="none" strike="noStrike" baseline="30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35,5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23,5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27,9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2501078" y="189434"/>
            <a:ext cx="546633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Основные показатели (1 из 2)</a:t>
            </a:r>
          </a:p>
        </p:txBody>
      </p:sp>
      <p:pic>
        <p:nvPicPr>
          <p:cNvPr id="16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33" y="2675008"/>
            <a:ext cx="570454" cy="53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433" y="1905816"/>
            <a:ext cx="655406" cy="66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441" y="4293890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3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045" y="5981678"/>
            <a:ext cx="472452" cy="472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" descr="https://www.kimchoo.com/wp-content/plugins/wp-easycart-data/products/pics1/shopping-cart-hi_f39d689a846fac583e0486d0cca12699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38822" y="3488788"/>
            <a:ext cx="540491" cy="517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4" descr="http://jdtgaragedoor.com/files/2015/12/dollar103-2.png?w=316&amp;h=316&amp;a=t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5028" y="5157986"/>
            <a:ext cx="504056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494807" y="4149874"/>
            <a:ext cx="9557894" cy="165618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63558" y="981523"/>
            <a:ext cx="864096" cy="561612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9263558" y="4149874"/>
            <a:ext cx="864096" cy="1656184"/>
          </a:xfrm>
          <a:prstGeom prst="rect">
            <a:avLst/>
          </a:prstGeom>
          <a:solidFill>
            <a:srgbClr val="784F2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6347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ÐÐ° Ð´Ð°Ð½Ð½Ð¾Ð¼ Ð¸Ð·Ð¾Ð±ÑÐ°Ð¶ÐµÐ½Ð¸Ð¸ Ð¼Ð¾Ð¶ÐµÑ Ð½Ð°ÑÐ¾Ð´Ð¸ÑÑÑÑ: 1 ÑÐµÐ»Ð¾Ð²ÐµÐº, ÑÑÐ°Ð²Ð°, ÑÐµÐ±ÐµÐ½Ð¾Ðº, Ð½Ð° ÑÐ»Ð¸ÑÐµ Ð¸ Ð¿ÑÐ¸ÑÐ¾Ð´Ð°">
            <a:extLst>
              <a:ext uri="{FF2B5EF4-FFF2-40B4-BE49-F238E27FC236}">
                <a16:creationId xmlns:a16="http://schemas.microsoft.com/office/drawing/2014/main" xmlns="" id="{9B0719B7-CFAC-489C-AD8E-D858575FB8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74" r="36082"/>
          <a:stretch/>
        </p:blipFill>
        <p:spPr bwMode="auto">
          <a:xfrm flipH="1">
            <a:off x="-49554" y="-49130"/>
            <a:ext cx="2493680" cy="6908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088670"/>
              </p:ext>
            </p:extLst>
          </p:nvPr>
        </p:nvGraphicFramePr>
        <p:xfrm>
          <a:off x="2605101" y="757847"/>
          <a:ext cx="9205701" cy="5510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556417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СОЦИАЛЬНАЯ ПОЛИТИКА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3 1</a:t>
                      </a:r>
                      <a:r>
                        <a:rPr lang="en-TT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41,0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</a:t>
                      </a:r>
                      <a:r>
                        <a:rPr lang="en-TT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179,1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3 189,1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+0,3</a:t>
                      </a:r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3 153,3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3 151,2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Пенсионное обеспечение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186,</a:t>
                      </a:r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203,3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169,3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-16,7%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172,7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172,7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Соц. обслуживание населения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</a:t>
                      </a:r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436,8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447,3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+2,4%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437,4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437,4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574335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Соц. обеспечение населения, в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т.ч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1 9</a:t>
                      </a:r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</a:t>
                      </a:r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en-TT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61,9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1 909,0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-2,7%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1 870,4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1 861,0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673797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Качество жизни старшего поколения 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693,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722,6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744,8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+3,1%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696,1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678,3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Охрана семьи и детства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587,4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559,6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646,3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15,5%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655,8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663,3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Др. вопросы в области соц. политики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TT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-1,7%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</a:tbl>
          </a:graphicData>
        </a:graphic>
      </p:graphicFrame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471470" y="757846"/>
            <a:ext cx="1115872" cy="55100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Социальная политика</a:t>
            </a:r>
          </a:p>
        </p:txBody>
      </p:sp>
    </p:spTree>
    <p:extLst>
      <p:ext uri="{BB962C8B-B14F-4D97-AF65-F5344CB8AC3E}">
        <p14:creationId xmlns:p14="http://schemas.microsoft.com/office/powerpoint/2010/main" val="3698084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kh.adm-nao.ru/media/uploads/userfiles/2018/04/24/%D0%A0%D1%8B%D0%B1%D0%BA%D0%B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0" r="46963"/>
          <a:stretch/>
        </p:blipFill>
        <p:spPr bwMode="auto">
          <a:xfrm>
            <a:off x="-97483" y="0"/>
            <a:ext cx="2493041" cy="685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3025621"/>
              </p:ext>
            </p:extLst>
          </p:nvPr>
        </p:nvGraphicFramePr>
        <p:xfrm>
          <a:off x="2605101" y="757850"/>
          <a:ext cx="9205701" cy="59283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37780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ЖИЛИЩНО-КОММ. ХОЗЯЙСТВО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2 401,5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277,9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2 319,2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1,8%</a:t>
                      </a:r>
                      <a:endParaRPr lang="ru-RU" sz="21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805,4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390,9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56896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Жилищное хозяйство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1 062,7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946,5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949,7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0,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888,9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938,6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Коммунальное хозяйство, в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т.ч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1 287,8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1 121,5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1 114,1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-0,7%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770,6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382,4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Субсидии</a:t>
                      </a:r>
                    </a:p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 электроэнергию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424,8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439,2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480,6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+9,4%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375,0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207,5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Субсидии</a:t>
                      </a:r>
                    </a:p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 тепловую энергию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360,6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331,9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218,3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-34,2%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218,3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95,6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Субсидии</a:t>
                      </a:r>
                    </a:p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  горяч/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хол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 воду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70,5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106,6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81,8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-23,3%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81,8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34,8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805748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Субсидии</a:t>
                      </a:r>
                    </a:p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 твердое топливо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130,4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118,8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95,5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-19,6%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95,5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4792441"/>
                  </a:ext>
                </a:extLst>
              </a:tr>
              <a:tr h="56896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Благоустройство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45,1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92,2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141,3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+53,2%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145,9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70,0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3276233"/>
                  </a:ext>
                </a:extLst>
              </a:tr>
              <a:tr h="56896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Др. вопросы в ЖКХ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117,7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114,0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rgbClr val="820000"/>
                          </a:solidFill>
                        </a:rPr>
                        <a:t>-3,1%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1586229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Жилищно-коммунальное хозяйство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Скругленный прямоугольник 94"/>
          <p:cNvSpPr/>
          <p:nvPr/>
        </p:nvSpPr>
        <p:spPr>
          <a:xfrm>
            <a:off x="8471470" y="757846"/>
            <a:ext cx="1115872" cy="589303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105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nao24.ru/uploads/posts/2018-06/1529569198_2y3a240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8" r="45307"/>
          <a:stretch/>
        </p:blipFill>
        <p:spPr bwMode="auto">
          <a:xfrm>
            <a:off x="-28560" y="-27122"/>
            <a:ext cx="2451357" cy="6882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431770"/>
              </p:ext>
            </p:extLst>
          </p:nvPr>
        </p:nvGraphicFramePr>
        <p:xfrm>
          <a:off x="2605101" y="757850"/>
          <a:ext cx="9205701" cy="54962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37780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ЗДРАВООХРАНЕНИЕ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45,5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588,5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1 524,9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en-US" sz="2100" b="1" dirty="0" smtClean="0">
                          <a:solidFill>
                            <a:srgbClr val="820000"/>
                          </a:solidFill>
                        </a:rPr>
                        <a:t>4,0</a:t>
                      </a:r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b="1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446,8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445,7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56896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Стационарная мед. помощь в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т.ч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74,3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425,6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+13,7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417,5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416,8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Совершенствование спец. мед. помощи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390,8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360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408,6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13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3%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405,9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405,9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Амбулаторная помощь, в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т.ч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78,3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98,0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499,7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+25,6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495,4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495,4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Профилактика заболеваний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62,6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379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485,3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28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483,9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483,9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Скорая медицинская помощь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22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67,8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24,9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292,9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292,5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805748"/>
                  </a:ext>
                </a:extLst>
              </a:tr>
              <a:tr h="63471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Др. вопросы в области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здравоохранен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, в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т.ч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601,9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310,1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-48,5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219,3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219,3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4792441"/>
                  </a:ext>
                </a:extLst>
              </a:tr>
              <a:tr h="568968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Межбюджетные трансферты ТФОМС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267,6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267,6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-92,3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3276233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Здравоохранение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Скругленный прямоугольник 94"/>
          <p:cNvSpPr/>
          <p:nvPr/>
        </p:nvSpPr>
        <p:spPr>
          <a:xfrm>
            <a:off x="8471470" y="757846"/>
            <a:ext cx="1115872" cy="549628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44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kn-mk.mkrf.ru/maps/show/id/306071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36" r="11188"/>
          <a:stretch/>
        </p:blipFill>
        <p:spPr bwMode="auto">
          <a:xfrm>
            <a:off x="-97482" y="0"/>
            <a:ext cx="2520280" cy="686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620607"/>
              </p:ext>
            </p:extLst>
          </p:nvPr>
        </p:nvGraphicFramePr>
        <p:xfrm>
          <a:off x="2605101" y="749250"/>
          <a:ext cx="9205701" cy="5920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376291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579550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</a:rPr>
                        <a:t>ОБЩЕГОСУДАРСТВЕННЫЕ РАСХОДЫ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916,1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19</a:t>
                      </a: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</a:t>
                      </a:r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</a:t>
                      </a:r>
                      <a:r>
                        <a:rPr lang="en-US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045,5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820000"/>
                          </a:solidFill>
                        </a:rPr>
                        <a:t>-12,7</a:t>
                      </a:r>
                      <a:r>
                        <a:rPr lang="ru-RU" sz="2000" b="1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000" b="1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979,6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937,4</a:t>
                      </a:r>
                      <a:endParaRPr lang="ru-RU" sz="20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541859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Функционирование высшего </a:t>
                      </a:r>
                      <a:r>
                        <a:rPr lang="ru-RU" sz="1500" b="1" dirty="0" err="1">
                          <a:solidFill>
                            <a:schemeClr val="bg1"/>
                          </a:solidFill>
                        </a:rPr>
                        <a:t>должностн</a:t>
                      </a:r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. лица 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en-US" sz="2000" dirty="0" smtClean="0">
                          <a:solidFill>
                            <a:srgbClr val="820000"/>
                          </a:solidFill>
                        </a:rPr>
                        <a:t>18,5</a:t>
                      </a:r>
                      <a:r>
                        <a:rPr lang="ru-RU" sz="20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579550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Функционирование законодательных органов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115,1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8,0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131,7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2,9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119,9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119,9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579550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Функционирование исполнительных органов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231,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59,</a:t>
                      </a:r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63,9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1,5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261,1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257,4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579550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Судебная система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22,2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24,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5,0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0,8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24,8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25,0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767634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Обеспечение деятельности фин., налоговых органов и органов фин. надзора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116,6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1,6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24,8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2,6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123,9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125,2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98805748"/>
                  </a:ext>
                </a:extLst>
              </a:tr>
              <a:tr h="579550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Обеспечение проведения выборов и референдумов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</a:t>
                      </a:r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820000"/>
                          </a:solidFill>
                        </a:rPr>
                        <a:t>-82,8%</a:t>
                      </a:r>
                      <a:endParaRPr lang="ru-RU" sz="20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12,9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11,9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04792441"/>
                  </a:ext>
                </a:extLst>
              </a:tr>
              <a:tr h="767634">
                <a:tc>
                  <a:txBody>
                    <a:bodyPr/>
                    <a:lstStyle/>
                    <a:p>
                      <a:r>
                        <a:rPr lang="ru-RU" sz="1500" b="1" dirty="0" err="1">
                          <a:solidFill>
                            <a:schemeClr val="bg1"/>
                          </a:solidFill>
                        </a:rPr>
                        <a:t>Междунар</a:t>
                      </a:r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. отношения и  сотрудничество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0,0</a:t>
                      </a:r>
                      <a:r>
                        <a:rPr lang="ru-RU" sz="20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0,3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3276233"/>
                  </a:ext>
                </a:extLst>
              </a:tr>
              <a:tr h="541859">
                <a:tc>
                  <a:txBody>
                    <a:bodyPr/>
                    <a:lstStyle/>
                    <a:p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Резервные фонды и др. </a:t>
                      </a:r>
                      <a:r>
                        <a:rPr lang="ru-RU" sz="1500" b="1" dirty="0" err="1">
                          <a:solidFill>
                            <a:schemeClr val="bg1"/>
                          </a:solidFill>
                        </a:rPr>
                        <a:t>общегосударств</a:t>
                      </a:r>
                      <a:r>
                        <a:rPr lang="ru-RU" sz="1500" b="1" dirty="0">
                          <a:solidFill>
                            <a:schemeClr val="bg1"/>
                          </a:solidFill>
                        </a:rPr>
                        <a:t>. вопросы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413,9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582,2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482,3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rgbClr val="820000"/>
                          </a:solidFill>
                        </a:rPr>
                        <a:t>-17,2</a:t>
                      </a:r>
                      <a:r>
                        <a:rPr lang="ru-RU" sz="20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0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432,4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393,2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11586229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Общегосударственные расходы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Скругленный прямоугольник 94"/>
          <p:cNvSpPr/>
          <p:nvPr/>
        </p:nvSpPr>
        <p:spPr>
          <a:xfrm>
            <a:off x="8471470" y="757846"/>
            <a:ext cx="1115872" cy="589303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031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Содержание и численность органов власти</a:t>
            </a:r>
            <a:r>
              <a:rPr lang="en-US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на 2019 год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1" name="Овал 30"/>
          <p:cNvSpPr/>
          <p:nvPr/>
        </p:nvSpPr>
        <p:spPr>
          <a:xfrm>
            <a:off x="7869876" y="5181511"/>
            <a:ext cx="720167" cy="720167"/>
          </a:xfrm>
          <a:prstGeom prst="ellipse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5" name="Picture 4" descr="https://www.shareicon.net/download/2015/12/26/693234_business_512x512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466" y="5270638"/>
            <a:ext cx="541913" cy="541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Овал 37"/>
          <p:cNvSpPr/>
          <p:nvPr/>
        </p:nvSpPr>
        <p:spPr>
          <a:xfrm>
            <a:off x="7860373" y="5949987"/>
            <a:ext cx="720167" cy="720167"/>
          </a:xfrm>
          <a:prstGeom prst="ellipse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Объект 2"/>
          <p:cNvSpPr txBox="1">
            <a:spLocks/>
          </p:cNvSpPr>
          <p:nvPr/>
        </p:nvSpPr>
        <p:spPr>
          <a:xfrm>
            <a:off x="8541323" y="6005793"/>
            <a:ext cx="3026491" cy="592353"/>
          </a:xfrm>
          <a:prstGeom prst="rect">
            <a:avLst/>
          </a:prstGeom>
        </p:spPr>
        <p:txBody>
          <a:bodyPr vert="horz" lIns="91461" tIns="45731" rIns="91461" bIns="45731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19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Изм. численности, % по отношению к пред. году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0" name="Объект 2"/>
          <p:cNvSpPr txBox="1">
            <a:spLocks/>
          </p:cNvSpPr>
          <p:nvPr/>
        </p:nvSpPr>
        <p:spPr>
          <a:xfrm>
            <a:off x="8560345" y="5247477"/>
            <a:ext cx="2759236" cy="577497"/>
          </a:xfrm>
          <a:prstGeom prst="rect">
            <a:avLst/>
          </a:prstGeom>
        </p:spPr>
        <p:txBody>
          <a:bodyPr vert="horz" lIns="91461" tIns="45731" rIns="91461" bIns="45731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19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Численность ОГВ,</a:t>
            </a:r>
          </a:p>
          <a:p>
            <a:pPr marL="97219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человек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41" name="Picture 6" descr="http://www.fancyicons.com/free-icons/232/science/png/256/percentage_256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4863" y="6110823"/>
            <a:ext cx="473716" cy="473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5" name="Таблица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899930"/>
              </p:ext>
            </p:extLst>
          </p:nvPr>
        </p:nvGraphicFramePr>
        <p:xfrm>
          <a:off x="334963" y="784413"/>
          <a:ext cx="6413353" cy="57578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065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09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79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7953">
                  <a:extLst>
                    <a:ext uri="{9D8B030D-6E8A-4147-A177-3AD203B41FA5}">
                      <a16:colId xmlns:a16="http://schemas.microsoft.com/office/drawing/2014/main" xmlns="" val="4291069445"/>
                    </a:ext>
                  </a:extLst>
                </a:gridCol>
              </a:tblGrid>
              <a:tr h="6240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r>
                        <a:rPr lang="ru-RU" sz="14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ОГВ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Содержание млн. руб.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Числ-ть</a:t>
                      </a:r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,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единиц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Расходы на 1 единицу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среднем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Собрание депутатов  Ненецкого АО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119,6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59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2,0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Счетная палата Ненецкого АО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34,3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2,0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Управление </a:t>
                      </a:r>
                      <a:r>
                        <a:rPr lang="ru-RU" sz="12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имущ</a:t>
                      </a:r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 и земельных отношений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36,2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1,6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финансов и экономики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87,0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53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1,6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56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Управление гражданской защиты и    </a:t>
                      </a:r>
                    </a:p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обеспечения пожарной безопасности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19,4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1,6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Управление по гос. регулированию цен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20,6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образования, культуры и спорта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87,3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56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1,6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Аппарат Администрации Ненецкого АО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284,5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156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1,8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Управление государственного заказа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19,5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1,6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Избирательная комиссия Ненецкого АО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13,8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11,5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1,2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956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</a:t>
                      </a:r>
                      <a:r>
                        <a:rPr lang="ru-RU" sz="1200" b="1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прир</a:t>
                      </a:r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. ресурсов, экологии и АПК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79,9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46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956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строительства, ЖКХ, энергетики </a:t>
                      </a:r>
                    </a:p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и транспорта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91,8</a:t>
                      </a: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54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Государственная инспекция по ветеринарии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11,6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Гос.  инспекция строит. и жилищного надзора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43,4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25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3956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здравоохранения, труда и </a:t>
                      </a:r>
                    </a:p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соцзащиты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101,0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57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1,8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36934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Департамент по взаимодействию с ОМСУ и </a:t>
                      </a:r>
                    </a:p>
                    <a:p>
                      <a:pPr algn="l" fontAlgn="b"/>
                      <a:r>
                        <a:rPr lang="ru-RU" sz="12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 внешним связям Ненецкого АО</a:t>
                      </a:r>
                      <a:endParaRPr lang="ru-RU" sz="12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55,4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33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</a:endParaRPr>
                    </a:p>
                  </a:txBody>
                  <a:tcPr marL="0" marR="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0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1,7</a:t>
                      </a:r>
                    </a:p>
                  </a:txBody>
                  <a:tcPr marL="0" marR="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63798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 ВСЕГО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1 105,4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632,5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1,7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</a:tbl>
          </a:graphicData>
        </a:graphic>
      </p:graphicFrame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xmlns="" id="{6B3505E6-8492-48C4-AFE2-42E9D5A192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845026"/>
              </p:ext>
            </p:extLst>
          </p:nvPr>
        </p:nvGraphicFramePr>
        <p:xfrm>
          <a:off x="7103318" y="803572"/>
          <a:ext cx="4752132" cy="4354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16768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ao24.ru/uploads/posts/2018-04/1524127838_19_4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45" r="30774"/>
          <a:stretch/>
        </p:blipFill>
        <p:spPr bwMode="auto">
          <a:xfrm>
            <a:off x="-25474" y="0"/>
            <a:ext cx="2448272" cy="6863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3978801"/>
              </p:ext>
            </p:extLst>
          </p:nvPr>
        </p:nvGraphicFramePr>
        <p:xfrm>
          <a:off x="2605101" y="757847"/>
          <a:ext cx="9205701" cy="55100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556417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НАЦИОНАЛЬНАЯ ОБОРОНА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9,5</a:t>
                      </a:r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Мобилиз. и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вневойск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 подготовка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3,5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9,5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НАЦ. БЕЗОПАСНОСТЬ И ПРАВООХР. ДЕЯТ-ТЬ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08,5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62,9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46,4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en-US" sz="2100" b="1" dirty="0" smtClean="0">
                          <a:solidFill>
                            <a:srgbClr val="820000"/>
                          </a:solidFill>
                        </a:rPr>
                        <a:t>6,3</a:t>
                      </a:r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b="1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39,7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574335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Защита населения и территории от ЧС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30,6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31,1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+0,4</a:t>
                      </a:r>
                      <a:r>
                        <a:rPr lang="ru-RU" sz="2100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24,2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673797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Обеспечение </a:t>
                      </a:r>
                      <a:r>
                        <a:rPr lang="ru-RU" sz="1800" b="1" dirty="0" err="1">
                          <a:solidFill>
                            <a:schemeClr val="bg1"/>
                          </a:solidFill>
                        </a:rPr>
                        <a:t>пожарн</a:t>
                      </a: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. безопасности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-2,5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9,6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Миграционная политика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0,4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18,8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707666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Другие вопросы</a:t>
                      </a:r>
                    </a:p>
                    <a:p>
                      <a:r>
                        <a:rPr lang="ru-RU" sz="1800" b="1" dirty="0">
                          <a:solidFill>
                            <a:schemeClr val="bg1"/>
                          </a:solidFill>
                        </a:rPr>
                        <a:t>в области НБ и ПО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85,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28,8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</a:t>
                      </a:r>
                      <a:r>
                        <a:rPr lang="en-US" sz="2100" dirty="0" smtClean="0">
                          <a:solidFill>
                            <a:srgbClr val="820000"/>
                          </a:solidFill>
                        </a:rPr>
                        <a:t>49,8</a:t>
                      </a:r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14,7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</a:tbl>
          </a:graphicData>
        </a:graphic>
      </p:graphicFrame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471470" y="757846"/>
            <a:ext cx="1115872" cy="551008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Национальная оборона и безопасность</a:t>
            </a:r>
          </a:p>
        </p:txBody>
      </p:sp>
    </p:spTree>
    <p:extLst>
      <p:ext uri="{BB962C8B-B14F-4D97-AF65-F5344CB8AC3E}">
        <p14:creationId xmlns:p14="http://schemas.microsoft.com/office/powerpoint/2010/main" val="421692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trksever.ru/upload/iblock/37a/37aa6f1a3d2fa070b650efad1f04ccb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74" r="56874"/>
          <a:stretch/>
        </p:blipFill>
        <p:spPr bwMode="auto">
          <a:xfrm>
            <a:off x="-25474" y="0"/>
            <a:ext cx="2448272" cy="684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375960"/>
              </p:ext>
            </p:extLst>
          </p:nvPr>
        </p:nvGraphicFramePr>
        <p:xfrm>
          <a:off x="2605101" y="757849"/>
          <a:ext cx="9205701" cy="586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7671">
                  <a:extLst>
                    <a:ext uri="{9D8B030D-6E8A-4147-A177-3AD203B41FA5}">
                      <a16:colId xmlns:a16="http://schemas.microsoft.com/office/drawing/2014/main" xmlns="" val="3339609935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2026495517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264752301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8753955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1052777698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3643587499"/>
                    </a:ext>
                  </a:extLst>
                </a:gridCol>
                <a:gridCol w="1118005">
                  <a:extLst>
                    <a:ext uri="{9D8B030D-6E8A-4147-A177-3AD203B41FA5}">
                      <a16:colId xmlns:a16="http://schemas.microsoft.com/office/drawing/2014/main" xmlns="" val="4085056640"/>
                    </a:ext>
                  </a:extLst>
                </a:gridCol>
              </a:tblGrid>
              <a:tr h="333075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b="1" dirty="0"/>
                        <a:t>Показатель, млн. руб.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2017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2018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2019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% </a:t>
                      </a:r>
                      <a:r>
                        <a:rPr lang="ru-RU" sz="1900" dirty="0" err="1"/>
                        <a:t>изм</a:t>
                      </a:r>
                      <a:endParaRPr lang="ru-RU" sz="1900" dirty="0"/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2020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/>
                        <a:t>2021</a:t>
                      </a:r>
                    </a:p>
                  </a:txBody>
                  <a:tcPr anchor="ctr">
                    <a:solidFill>
                      <a:srgbClr val="50788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79923450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ОХРАНА ОКРУЖАЮЩ.  СРЕДЫ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79,7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-23,4%</a:t>
                      </a:r>
                      <a:endParaRPr lang="ru-RU" sz="2100" b="1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117,9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117,6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82044657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Охрана растительного и животного мира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63,3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-39,2%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55,5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55,2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820570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Др. вопросы в обл. охраны </a:t>
                      </a:r>
                      <a:r>
                        <a:rPr lang="ru-RU" sz="1700" b="1" dirty="0" err="1">
                          <a:solidFill>
                            <a:schemeClr val="bg1"/>
                          </a:solidFill>
                        </a:rPr>
                        <a:t>окруж</a:t>
                      </a:r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. среды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16,</a:t>
                      </a:r>
                      <a:r>
                        <a:rPr lang="en-US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62,4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62,4</a:t>
                      </a:r>
                      <a:endParaRPr lang="ru-RU" sz="21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66574335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СРЕДСТВА МАССОВОЙ ИНФОРМАЦИИ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146,0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</a:t>
                      </a:r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rgbClr val="820000"/>
                          </a:solidFill>
                        </a:rPr>
                        <a:t>-6,0%</a:t>
                      </a:r>
                      <a:endParaRPr lang="ru-RU" sz="2100" b="1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148,5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93673797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Телевидение и радиовещание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90,7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9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1,9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-3,8%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88,4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9984559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Периодическая </a:t>
                      </a:r>
                      <a:r>
                        <a:rPr lang="ru-RU" sz="1700" b="1" dirty="0" smtClean="0">
                          <a:solidFill>
                            <a:schemeClr val="bg1"/>
                          </a:solidFill>
                        </a:rPr>
                        <a:t>печать</a:t>
                      </a:r>
                    </a:p>
                    <a:p>
                      <a:pPr marL="0" marR="0" lvl="0" indent="0" algn="l" defTabSz="108850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chemeClr val="bg1"/>
                          </a:solidFill>
                        </a:rPr>
                        <a:t>и </a:t>
                      </a:r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издательства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55,2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</a:t>
                      </a:r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6,0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rgbClr val="820000"/>
                          </a:solidFill>
                        </a:rPr>
                        <a:t>-9,0%</a:t>
                      </a:r>
                      <a:endParaRPr lang="ru-RU" sz="2100" dirty="0">
                        <a:solidFill>
                          <a:srgbClr val="820000"/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60,1</a:t>
                      </a:r>
                      <a:endParaRPr lang="ru-RU" sz="21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56485662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ОБСЛУЖИВАНИЕ ГОСУДАРСТВ. ДОЛГА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87,8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388,1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428,8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</a:t>
                      </a:r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10,5%</a:t>
                      </a:r>
                      <a:endParaRPr lang="ru-RU" sz="21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449,1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354,0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923454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МЕЖБЮДЖЕТНЫЕ ТРАНСФЕРТЫ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160,6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4,7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75,8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+0,6%</a:t>
                      </a:r>
                      <a:endParaRPr lang="ru-RU" sz="2100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16</a:t>
                      </a:r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140,4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04150547"/>
                  </a:ext>
                </a:extLst>
              </a:tr>
              <a:tr h="559566">
                <a:tc>
                  <a:txBody>
                    <a:bodyPr/>
                    <a:lstStyle/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УСЛОВНО </a:t>
                      </a:r>
                      <a:r>
                        <a:rPr lang="ru-RU" sz="1700" b="1" dirty="0" smtClean="0">
                          <a:solidFill>
                            <a:schemeClr val="bg1"/>
                          </a:solidFill>
                        </a:rPr>
                        <a:t>УТВЕРЖДЕН.</a:t>
                      </a:r>
                      <a:endParaRPr lang="ru-RU" sz="1700" b="1" dirty="0">
                        <a:solidFill>
                          <a:schemeClr val="bg1"/>
                        </a:solidFill>
                      </a:endParaRPr>
                    </a:p>
                    <a:p>
                      <a:r>
                        <a:rPr lang="ru-RU" sz="1700" b="1" dirty="0">
                          <a:solidFill>
                            <a:schemeClr val="bg1"/>
                          </a:solidFill>
                        </a:rPr>
                        <a:t>РАСХОДЫ</a:t>
                      </a:r>
                    </a:p>
                  </a:txBody>
                  <a:tcPr anchor="ctr">
                    <a:solidFill>
                      <a:srgbClr val="4094D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х</a:t>
                      </a: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455,0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100" b="1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860,0</a:t>
                      </a:r>
                      <a:endParaRPr lang="ru-RU" sz="2100" b="1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E1E9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5136925"/>
                  </a:ext>
                </a:extLst>
              </a:tr>
            </a:tbl>
          </a:graphicData>
        </a:graphic>
      </p:graphicFrame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Скругленный прямоугольник 11"/>
          <p:cNvSpPr/>
          <p:nvPr/>
        </p:nvSpPr>
        <p:spPr>
          <a:xfrm>
            <a:off x="8471470" y="757846"/>
            <a:ext cx="1115872" cy="5867403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Прочие расходы по разделам</a:t>
            </a:r>
          </a:p>
        </p:txBody>
      </p:sp>
    </p:spTree>
    <p:extLst>
      <p:ext uri="{BB962C8B-B14F-4D97-AF65-F5344CB8AC3E}">
        <p14:creationId xmlns:p14="http://schemas.microsoft.com/office/powerpoint/2010/main" val="216651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nao24.ru/uploads/posts/2018-01/1515749522_sj8eiavdtu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54" r="30070"/>
          <a:stretch/>
        </p:blipFill>
        <p:spPr bwMode="auto">
          <a:xfrm>
            <a:off x="-25474" y="0"/>
            <a:ext cx="2448272" cy="686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Поддержка </a:t>
            </a: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предпринимательства в Ненецком АО, млн. рублей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91243535"/>
              </p:ext>
            </p:extLst>
          </p:nvPr>
        </p:nvGraphicFramePr>
        <p:xfrm>
          <a:off x="2494806" y="909514"/>
          <a:ext cx="4500000" cy="2917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1164745972"/>
              </p:ext>
            </p:extLst>
          </p:nvPr>
        </p:nvGraphicFramePr>
        <p:xfrm>
          <a:off x="7232275" y="2168624"/>
          <a:ext cx="4500000" cy="1549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980139054"/>
              </p:ext>
            </p:extLst>
          </p:nvPr>
        </p:nvGraphicFramePr>
        <p:xfrm>
          <a:off x="2494806" y="3874392"/>
          <a:ext cx="4500000" cy="29173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26530420"/>
              </p:ext>
            </p:extLst>
          </p:nvPr>
        </p:nvGraphicFramePr>
        <p:xfrm>
          <a:off x="7232275" y="4221882"/>
          <a:ext cx="4500000" cy="2569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309861770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Овал 43"/>
          <p:cNvSpPr/>
          <p:nvPr/>
        </p:nvSpPr>
        <p:spPr>
          <a:xfrm>
            <a:off x="1630533" y="5524417"/>
            <a:ext cx="756000" cy="756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6275265" y="5438299"/>
            <a:ext cx="756000" cy="756000"/>
          </a:xfrm>
          <a:prstGeom prst="ellipse">
            <a:avLst/>
          </a:prstGeom>
          <a:gradFill>
            <a:gsLst>
              <a:gs pos="0">
                <a:srgbClr val="2C95D3"/>
              </a:gs>
              <a:gs pos="3500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20000"/>
                  <a:lumOff val="80000"/>
                </a:schemeClr>
              </a:gs>
            </a:gsLst>
          </a:gradFill>
          <a:ln>
            <a:solidFill>
              <a:srgbClr val="2C95D3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Объект 2"/>
          <p:cNvSpPr txBox="1">
            <a:spLocks/>
          </p:cNvSpPr>
          <p:nvPr/>
        </p:nvSpPr>
        <p:spPr>
          <a:xfrm>
            <a:off x="7029005" y="5591902"/>
            <a:ext cx="3674713" cy="741693"/>
          </a:xfrm>
          <a:prstGeom prst="rect">
            <a:avLst/>
          </a:prstGeom>
        </p:spPr>
        <p:txBody>
          <a:bodyPr vert="horz" lIns="91461" tIns="45731" rIns="91461" bIns="45731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19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Доля прочих расходов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в общих расходах</a:t>
            </a:r>
            <a:r>
              <a:rPr lang="en-US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бюджета, %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48" name="Объект 2"/>
          <p:cNvSpPr txBox="1">
            <a:spLocks/>
          </p:cNvSpPr>
          <p:nvPr/>
        </p:nvSpPr>
        <p:spPr>
          <a:xfrm>
            <a:off x="2362652" y="5591902"/>
            <a:ext cx="3528947" cy="668715"/>
          </a:xfrm>
          <a:prstGeom prst="rect">
            <a:avLst/>
          </a:prstGeom>
        </p:spPr>
        <p:txBody>
          <a:bodyPr vert="horz" lIns="91461" tIns="45731" rIns="91461" bIns="45731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19" algn="l">
              <a:spcBef>
                <a:spcPts val="0"/>
              </a:spcBef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Доля расходов госпрограмм в общих расходах бюджета, %</a:t>
            </a:r>
            <a:endParaRPr lang="ru-RU" sz="1800" dirty="0">
              <a:solidFill>
                <a:schemeClr val="accent1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52" name="Picture 6" descr="http://icons.iconarchive.com/icons/icons8/ios7/512/Data-Flow-Chart-icon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89765" y="5666391"/>
            <a:ext cx="466736" cy="50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 descr="D:\02. Поручения руководства\03_БЮДЖЕТ\2017 год план 2018 и 2019\значки\53c9017c03da038e05556107_tasks2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81" y="5505218"/>
            <a:ext cx="590567" cy="590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Доля расходов государственных программ в бюджете</a:t>
            </a:r>
          </a:p>
        </p:txBody>
      </p:sp>
      <p:pic>
        <p:nvPicPr>
          <p:cNvPr id="28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9" name="Прямая соединительная линия 28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11495806" y="6127018"/>
            <a:ext cx="6014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47</a:t>
            </a:r>
          </a:p>
        </p:txBody>
      </p:sp>
      <p:pic>
        <p:nvPicPr>
          <p:cNvPr id="23" name="Picture 4" descr="http://disk.yandex.net/qr/?clean=1&amp;text=https://clck.ru/EVjsJ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1496" y="5443009"/>
            <a:ext cx="1190625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928003543"/>
              </p:ext>
            </p:extLst>
          </p:nvPr>
        </p:nvGraphicFramePr>
        <p:xfrm>
          <a:off x="694606" y="1441856"/>
          <a:ext cx="10873208" cy="3888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12352458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Государственные программы (1 из 3)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481799" y="4150391"/>
            <a:ext cx="1656184" cy="100759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ts val="3500"/>
              </a:lnSpc>
            </a:pPr>
            <a:r>
              <a:rPr lang="ru-RU" sz="2000" b="1" spc="6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РАСХОДЫ</a:t>
            </a:r>
          </a:p>
          <a:p>
            <a:pPr>
              <a:lnSpc>
                <a:spcPts val="3500"/>
              </a:lnSpc>
            </a:pPr>
            <a:r>
              <a:rPr lang="ru-RU" sz="2000" b="1" spc="-3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БЮДЖЕТА</a:t>
            </a:r>
          </a:p>
        </p:txBody>
      </p:sp>
      <p:pic>
        <p:nvPicPr>
          <p:cNvPr id="115" name="Picture 3" descr="D:\Foto\01. ЛОГО\ИКОНКИ\002. расход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2" y="3230295"/>
            <a:ext cx="915965" cy="7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" name="Прямоугольник 125"/>
          <p:cNvSpPr/>
          <p:nvPr/>
        </p:nvSpPr>
        <p:spPr>
          <a:xfrm>
            <a:off x="478582" y="571188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2020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28" name="Прямоугольник 127"/>
          <p:cNvSpPr/>
          <p:nvPr/>
        </p:nvSpPr>
        <p:spPr>
          <a:xfrm>
            <a:off x="1908311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4 565,9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1908311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4 989,1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2843226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2 095,9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2843226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2 033,0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3772567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2 350,3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3772567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1 241,4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4708671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615,3</a:t>
            </a:r>
          </a:p>
        </p:txBody>
      </p:sp>
      <p:sp>
        <p:nvSpPr>
          <p:cNvPr id="136" name="Прямоугольник 135"/>
          <p:cNvSpPr/>
          <p:nvPr/>
        </p:nvSpPr>
        <p:spPr>
          <a:xfrm>
            <a:off x="4708671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571,6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5652727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1 351,1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5652727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1 358,2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6588831" y="5156245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1 165,0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6588831" y="5732309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770,6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7524935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683,1</a:t>
            </a:r>
          </a:p>
        </p:txBody>
      </p:sp>
      <p:sp>
        <p:nvSpPr>
          <p:cNvPr id="142" name="Прямоугольник 141"/>
          <p:cNvSpPr/>
          <p:nvPr/>
        </p:nvSpPr>
        <p:spPr>
          <a:xfrm>
            <a:off x="7524935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694,6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8461039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761,3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8461039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712,6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9397143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1 950,8</a:t>
            </a:r>
          </a:p>
        </p:txBody>
      </p:sp>
      <p:sp>
        <p:nvSpPr>
          <p:cNvPr id="146" name="Прямоугольник 145"/>
          <p:cNvSpPr/>
          <p:nvPr/>
        </p:nvSpPr>
        <p:spPr>
          <a:xfrm>
            <a:off x="9397143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1 840,9</a:t>
            </a:r>
          </a:p>
        </p:txBody>
      </p:sp>
      <p:sp>
        <p:nvSpPr>
          <p:cNvPr id="147" name="Прямоугольник 146"/>
          <p:cNvSpPr/>
          <p:nvPr/>
        </p:nvSpPr>
        <p:spPr>
          <a:xfrm>
            <a:off x="10333247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654,1</a:t>
            </a:r>
          </a:p>
        </p:txBody>
      </p:sp>
      <p:sp>
        <p:nvSpPr>
          <p:cNvPr id="148" name="Прямоугольник 147"/>
          <p:cNvSpPr/>
          <p:nvPr/>
        </p:nvSpPr>
        <p:spPr>
          <a:xfrm>
            <a:off x="10333247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623,2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27983" y="2392646"/>
            <a:ext cx="14606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образования</a:t>
            </a:r>
          </a:p>
        </p:txBody>
      </p:sp>
      <p:pic>
        <p:nvPicPr>
          <p:cNvPr id="149" name="Picture 2"/>
          <p:cNvPicPr>
            <a:picLocks noChangeAspect="1" noChangeArrowheads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4216" y="1843991"/>
            <a:ext cx="667133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Группа 7"/>
          <p:cNvGrpSpPr/>
          <p:nvPr/>
        </p:nvGrpSpPr>
        <p:grpSpPr>
          <a:xfrm>
            <a:off x="2295873" y="3088338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4" name="Прямая со стрелкой 3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51" name="Прямая со стрелкой 150"/>
          <p:cNvCxnSpPr/>
          <p:nvPr/>
        </p:nvCxnSpPr>
        <p:spPr>
          <a:xfrm>
            <a:off x="4238900" y="2469589"/>
            <a:ext cx="1" cy="2627877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25400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53" name="Овал 152"/>
          <p:cNvSpPr/>
          <p:nvPr/>
        </p:nvSpPr>
        <p:spPr>
          <a:xfrm>
            <a:off x="4176463" y="5114177"/>
            <a:ext cx="124875" cy="115817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5" name="Группа 154"/>
          <p:cNvGrpSpPr/>
          <p:nvPr/>
        </p:nvGrpSpPr>
        <p:grpSpPr>
          <a:xfrm>
            <a:off x="6048671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57" name="Прямая со стрелкой 156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Овал 158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7920879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6" name="Прямая со стрелкой 175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Овал 17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9791477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9" name="Прямая со стрелкой 178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Овал 179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231977" y="4221882"/>
            <a:ext cx="124875" cy="996624"/>
            <a:chOff x="3350520" y="4221882"/>
            <a:chExt cx="124875" cy="996624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82" name="Прямая со стрелкой 181"/>
            <p:cNvCxnSpPr/>
            <p:nvPr/>
          </p:nvCxnSpPr>
          <p:spPr>
            <a:xfrm>
              <a:off x="3411769" y="4221882"/>
              <a:ext cx="1189" cy="864096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Овал 182"/>
            <p:cNvSpPr/>
            <p:nvPr/>
          </p:nvSpPr>
          <p:spPr>
            <a:xfrm>
              <a:off x="3350520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6984775" y="4869437"/>
            <a:ext cx="124875" cy="349069"/>
            <a:chOff x="7103318" y="4869437"/>
            <a:chExt cx="124875" cy="349069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200" name="Прямая со стрелкой 199"/>
            <p:cNvCxnSpPr/>
            <p:nvPr/>
          </p:nvCxnSpPr>
          <p:spPr>
            <a:xfrm>
              <a:off x="7164567" y="4869437"/>
              <a:ext cx="1189" cy="216541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Овал 200"/>
            <p:cNvSpPr/>
            <p:nvPr/>
          </p:nvSpPr>
          <p:spPr>
            <a:xfrm>
              <a:off x="7103318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2" name="Группа 201"/>
          <p:cNvGrpSpPr/>
          <p:nvPr/>
        </p:nvGrpSpPr>
        <p:grpSpPr>
          <a:xfrm>
            <a:off x="8856983" y="4221882"/>
            <a:ext cx="124875" cy="996624"/>
            <a:chOff x="3350520" y="4221882"/>
            <a:chExt cx="124875" cy="996624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203" name="Прямая со стрелкой 202"/>
            <p:cNvCxnSpPr/>
            <p:nvPr/>
          </p:nvCxnSpPr>
          <p:spPr>
            <a:xfrm>
              <a:off x="3411769" y="4221882"/>
              <a:ext cx="1189" cy="864096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Овал 203"/>
            <p:cNvSpPr/>
            <p:nvPr/>
          </p:nvSpPr>
          <p:spPr>
            <a:xfrm>
              <a:off x="3350520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8" name="Прямоугольник 207"/>
          <p:cNvSpPr/>
          <p:nvPr/>
        </p:nvSpPr>
        <p:spPr>
          <a:xfrm>
            <a:off x="2304255" y="3569444"/>
            <a:ext cx="19736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здравоохранения</a:t>
            </a:r>
          </a:p>
        </p:txBody>
      </p:sp>
      <p:pic>
        <p:nvPicPr>
          <p:cNvPr id="209" name="Picture 4" descr="D:\02. Поручения руководства\03_БЮДЖЕТ\2017 год план 2018 и 2019\значки\Snake_cup-512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149" y="2977231"/>
            <a:ext cx="635064" cy="635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0" name="Прямоугольник 209"/>
          <p:cNvSpPr/>
          <p:nvPr/>
        </p:nvSpPr>
        <p:spPr>
          <a:xfrm>
            <a:off x="2750929" y="1570360"/>
            <a:ext cx="287424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Обеспечение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доступным и комфортным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жильём и комм. услугами</a:t>
            </a:r>
          </a:p>
        </p:txBody>
      </p:sp>
      <p:sp>
        <p:nvSpPr>
          <p:cNvPr id="212" name="Прямоугольник 211"/>
          <p:cNvSpPr/>
          <p:nvPr/>
        </p:nvSpPr>
        <p:spPr>
          <a:xfrm>
            <a:off x="4187347" y="3514576"/>
            <a:ext cx="19723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государственного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управления</a:t>
            </a:r>
          </a:p>
        </p:txBody>
      </p:sp>
      <p:sp>
        <p:nvSpPr>
          <p:cNvPr id="214" name="Прямоугольник 213"/>
          <p:cNvSpPr/>
          <p:nvPr/>
        </p:nvSpPr>
        <p:spPr>
          <a:xfrm>
            <a:off x="5481091" y="2133650"/>
            <a:ext cx="13596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Социальная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поддержка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граждан</a:t>
            </a:r>
          </a:p>
        </p:txBody>
      </p:sp>
      <p:sp>
        <p:nvSpPr>
          <p:cNvPr id="216" name="Прямоугольник 215"/>
          <p:cNvSpPr/>
          <p:nvPr/>
        </p:nvSpPr>
        <p:spPr>
          <a:xfrm>
            <a:off x="6191688" y="3525609"/>
            <a:ext cx="172919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Модернизация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жилищно-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коммунального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хозяйства</a:t>
            </a:r>
          </a:p>
        </p:txBody>
      </p:sp>
      <p:sp>
        <p:nvSpPr>
          <p:cNvPr id="218" name="Прямоугольник 217"/>
          <p:cNvSpPr/>
          <p:nvPr/>
        </p:nvSpPr>
        <p:spPr>
          <a:xfrm>
            <a:off x="7109262" y="2146424"/>
            <a:ext cx="18197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Управление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региональными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финансами</a:t>
            </a:r>
          </a:p>
        </p:txBody>
      </p:sp>
      <p:sp>
        <p:nvSpPr>
          <p:cNvPr id="220" name="Прямоугольник 219"/>
          <p:cNvSpPr/>
          <p:nvPr/>
        </p:nvSpPr>
        <p:spPr>
          <a:xfrm>
            <a:off x="8312778" y="3575551"/>
            <a:ext cx="1244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Старшее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поколение</a:t>
            </a:r>
          </a:p>
        </p:txBody>
      </p:sp>
      <p:sp>
        <p:nvSpPr>
          <p:cNvPr id="222" name="Прямоугольник 221"/>
          <p:cNvSpPr/>
          <p:nvPr/>
        </p:nvSpPr>
        <p:spPr>
          <a:xfrm>
            <a:off x="8980248" y="1869425"/>
            <a:ext cx="16049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транспортной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системы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округа</a:t>
            </a:r>
          </a:p>
        </p:txBody>
      </p:sp>
      <p:sp>
        <p:nvSpPr>
          <p:cNvPr id="224" name="Прямоугольник 223"/>
          <p:cNvSpPr/>
          <p:nvPr/>
        </p:nvSpPr>
        <p:spPr>
          <a:xfrm>
            <a:off x="9865095" y="3501802"/>
            <a:ext cx="172557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 сельского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хозяйства и регулирование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рынков с/х</a:t>
            </a:r>
          </a:p>
        </p:txBody>
      </p:sp>
      <p:pic>
        <p:nvPicPr>
          <p:cNvPr id="226" name="Picture 13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482" y="994296"/>
            <a:ext cx="622170" cy="62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7" name="Picture 4" descr="D:\01_Адм_работа\rf_rossiya_r19.gif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890" y="2993223"/>
            <a:ext cx="633369" cy="5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8" name="Picture 4" descr="http://kantorhukumrky.com/wp-content/uploads/2016/11/family25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1433" y="1305955"/>
            <a:ext cx="791294" cy="79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9" name="Picture 11" descr="D:\02. Поручения руководства\12. Разное\160919 Статистика дл ВК инфограф\jixodjG9T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209" y="3002112"/>
            <a:ext cx="556464" cy="54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6"/>
          <p:cNvPicPr>
            <a:picLocks noChangeAspect="1" noChangeArrowheads="1"/>
          </p:cNvPicPr>
          <p:nvPr/>
        </p:nvPicPr>
        <p:blipFill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274" y="1484771"/>
            <a:ext cx="661653" cy="661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0" name="Picture 8" descr="http://reikirb.ru/wp-content/uploads/2016/07/transport-icon-450x450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357" y="1158260"/>
            <a:ext cx="817461" cy="817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http://download.seaicons.com/icons/icons8/windows-8/512/Animals-Cow-icon.pn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481" y="2890989"/>
            <a:ext cx="618562" cy="61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10676324" y="4977707"/>
            <a:ext cx="124875" cy="252286"/>
            <a:chOff x="10794867" y="4977707"/>
            <a:chExt cx="124875" cy="252286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232" name="Прямая со стрелкой 231"/>
            <p:cNvCxnSpPr/>
            <p:nvPr/>
          </p:nvCxnSpPr>
          <p:spPr>
            <a:xfrm>
              <a:off x="10857305" y="4977707"/>
              <a:ext cx="0" cy="108788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Овал 232"/>
            <p:cNvSpPr/>
            <p:nvPr/>
          </p:nvSpPr>
          <p:spPr>
            <a:xfrm>
              <a:off x="10794867" y="5114176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1" name="Прямоугольник 250"/>
          <p:cNvSpPr/>
          <p:nvPr/>
        </p:nvSpPr>
        <p:spPr>
          <a:xfrm>
            <a:off x="11089231" y="5662042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2" name="Прямоугольник 251"/>
          <p:cNvSpPr/>
          <p:nvPr/>
        </p:nvSpPr>
        <p:spPr>
          <a:xfrm>
            <a:off x="11089231" y="5085978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grpSp>
        <p:nvGrpSpPr>
          <p:cNvPr id="253" name="Группа 252"/>
          <p:cNvGrpSpPr/>
          <p:nvPr/>
        </p:nvGrpSpPr>
        <p:grpSpPr>
          <a:xfrm>
            <a:off x="5106235" y="4437905"/>
            <a:ext cx="124875" cy="792088"/>
            <a:chOff x="3224456" y="4437906"/>
            <a:chExt cx="124875" cy="792088"/>
          </a:xfrm>
        </p:grpSpPr>
        <p:cxnSp>
          <p:nvCxnSpPr>
            <p:cNvPr id="254" name="Прямая со стрелкой 253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55" name="Овал 254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84" name="Picture 2" descr="http://www.karmakonsum.de/wp-content/uploads/2014/05/Bildschirmfoto-2014-05-06-um-18.32.06.png"/>
          <p:cNvPicPr>
            <a:picLocks noChangeAspect="1" noChangeArrowheads="1"/>
          </p:cNvPicPr>
          <p:nvPr/>
        </p:nvPicPr>
        <p:blipFill rotWithShape="1">
          <a:blip r:embed="rId1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6" t="69967" r="39879"/>
          <a:stretch/>
        </p:blipFill>
        <p:spPr bwMode="auto">
          <a:xfrm>
            <a:off x="8490026" y="2782834"/>
            <a:ext cx="856411" cy="864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" name="Прямоугольник 84"/>
          <p:cNvSpPr/>
          <p:nvPr/>
        </p:nvSpPr>
        <p:spPr>
          <a:xfrm>
            <a:off x="480026" y="517134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2019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478582" y="626940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2021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1903999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4 771,7</a:t>
            </a:r>
          </a:p>
        </p:txBody>
      </p:sp>
      <p:sp>
        <p:nvSpPr>
          <p:cNvPr id="88" name="Прямоугольник 87"/>
          <p:cNvSpPr/>
          <p:nvPr/>
        </p:nvSpPr>
        <p:spPr>
          <a:xfrm>
            <a:off x="2838914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2 047,9</a:t>
            </a:r>
          </a:p>
        </p:txBody>
      </p:sp>
      <p:sp>
        <p:nvSpPr>
          <p:cNvPr id="89" name="Прямоугольник 88"/>
          <p:cNvSpPr/>
          <p:nvPr/>
        </p:nvSpPr>
        <p:spPr>
          <a:xfrm>
            <a:off x="3768255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1 289,0</a:t>
            </a:r>
          </a:p>
        </p:txBody>
      </p:sp>
      <p:sp>
        <p:nvSpPr>
          <p:cNvPr id="90" name="Прямоугольник 89"/>
          <p:cNvSpPr/>
          <p:nvPr/>
        </p:nvSpPr>
        <p:spPr>
          <a:xfrm>
            <a:off x="4704359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532,8</a:t>
            </a:r>
          </a:p>
        </p:txBody>
      </p:sp>
      <p:sp>
        <p:nvSpPr>
          <p:cNvPr id="91" name="Прямоугольник 90"/>
          <p:cNvSpPr/>
          <p:nvPr/>
        </p:nvSpPr>
        <p:spPr>
          <a:xfrm>
            <a:off x="5648415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1 361,8</a:t>
            </a:r>
          </a:p>
        </p:txBody>
      </p:sp>
      <p:sp>
        <p:nvSpPr>
          <p:cNvPr id="92" name="Прямоугольник 91"/>
          <p:cNvSpPr/>
          <p:nvPr/>
        </p:nvSpPr>
        <p:spPr>
          <a:xfrm>
            <a:off x="6584519" y="6285237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382,4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7520623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577,4</a:t>
            </a:r>
          </a:p>
        </p:txBody>
      </p:sp>
      <p:sp>
        <p:nvSpPr>
          <p:cNvPr id="94" name="Прямоугольник 93"/>
          <p:cNvSpPr/>
          <p:nvPr/>
        </p:nvSpPr>
        <p:spPr>
          <a:xfrm>
            <a:off x="8456727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694,7</a:t>
            </a:r>
          </a:p>
        </p:txBody>
      </p:sp>
      <p:sp>
        <p:nvSpPr>
          <p:cNvPr id="95" name="Прямоугольник 94"/>
          <p:cNvSpPr/>
          <p:nvPr/>
        </p:nvSpPr>
        <p:spPr>
          <a:xfrm>
            <a:off x="9392831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1 275,7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10328935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631,5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11089231" y="6211815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2110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nvinder.ru/sites/default/files/gazeta/2015/08/p114079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6" r="37422"/>
          <a:stretch/>
        </p:blipFill>
        <p:spPr bwMode="auto">
          <a:xfrm>
            <a:off x="-26593" y="24313"/>
            <a:ext cx="2448272" cy="6863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01078" y="189434"/>
            <a:ext cx="546633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Основные показатели (2 из 2)</a:t>
            </a:r>
          </a:p>
        </p:txBody>
      </p:sp>
      <p:pic>
        <p:nvPicPr>
          <p:cNvPr id="16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650395"/>
              </p:ext>
            </p:extLst>
          </p:nvPr>
        </p:nvGraphicFramePr>
        <p:xfrm>
          <a:off x="2495547" y="981523"/>
          <a:ext cx="9557150" cy="5616128"/>
        </p:xfrm>
        <a:graphic>
          <a:graphicData uri="http://schemas.openxmlformats.org/drawingml/2006/table">
            <a:tbl>
              <a:tblPr/>
              <a:tblGrid>
                <a:gridCol w="6976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5390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8286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939142">
                  <a:extLst>
                    <a:ext uri="{9D8B030D-6E8A-4147-A177-3AD203B41FA5}">
                      <a16:colId xmlns:a16="http://schemas.microsoft.com/office/drawing/2014/main" xmlns="" val="4187933850"/>
                    </a:ext>
                  </a:extLst>
                </a:gridCol>
                <a:gridCol w="939142">
                  <a:extLst>
                    <a:ext uri="{9D8B030D-6E8A-4147-A177-3AD203B41FA5}">
                      <a16:colId xmlns:a16="http://schemas.microsoft.com/office/drawing/2014/main" xmlns="" val="183311807"/>
                    </a:ext>
                  </a:extLst>
                </a:gridCol>
              </a:tblGrid>
              <a:tr h="802304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2015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2016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2017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оценка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2019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2020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</a:t>
                      </a:r>
                    </a:p>
                    <a:p>
                      <a:pPr algn="ctr" fontAlgn="ctr"/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Численность занятых в экономике, тыс. чел.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32,7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Годовой фонд зарплаты, млрд. руб.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25,9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26,8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26,7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29,8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31,7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2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35,8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Годовой ВРП на душу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населения, млн. руб.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5,8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8,3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Продолжительность жизни, лет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71,1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72,2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72,6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73,1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Средняя</a:t>
                      </a:r>
                      <a:r>
                        <a:rPr lang="ru-RU" sz="18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з</a:t>
                      </a:r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арплата,</a:t>
                      </a:r>
                    </a:p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(с наймом)</a:t>
                      </a:r>
                      <a:r>
                        <a:rPr lang="ru-RU" sz="1800" b="1" i="0" u="none" strike="noStrike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тыс. руб.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63,0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68,2</a:t>
                      </a:r>
                      <a:endParaRPr lang="ru-RU" sz="2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71,0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78,8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83,6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88,1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93,9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02304">
                <a:tc>
                  <a:txBody>
                    <a:bodyPr/>
                    <a:lstStyle/>
                    <a:p>
                      <a:pPr algn="ctr" fontAlgn="ctr"/>
                      <a:endParaRPr lang="ru-RU" sz="1800" b="1" i="0" u="none" strike="noStrike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Прожит. минимум, тыс. рублей</a:t>
                      </a:r>
                    </a:p>
                  </a:txBody>
                  <a:tcPr marL="7339" marR="7339" marT="7339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18,6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19,5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20,8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21,4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22,8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29" name="Picture 4" descr="https://www.shareicon.net/download/2015/11/24/677049_man_512x51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2810" y="1919864"/>
            <a:ext cx="501818" cy="50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s://www.shareicon.net/download/2015/11/24/677144_man_512x512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394" y="3496632"/>
            <a:ext cx="581234" cy="581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383" y="5958875"/>
            <a:ext cx="495255" cy="495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8" descr="http://li-me.ru/attachments/Image/bank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339" y="4373187"/>
            <a:ext cx="424759" cy="424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0" descr="http://static.wixstatic.com/media/4da095_63de3ca5db0b4e48bec535c4706d214e~mv2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66814" y="2646507"/>
            <a:ext cx="597814" cy="567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109" y="5085978"/>
            <a:ext cx="50405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2494807" y="3360023"/>
            <a:ext cx="9557894" cy="861859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8315843" y="1016280"/>
            <a:ext cx="864096" cy="561612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315839" y="3377401"/>
            <a:ext cx="864096" cy="861859"/>
          </a:xfrm>
          <a:prstGeom prst="rect">
            <a:avLst/>
          </a:prstGeom>
          <a:solidFill>
            <a:srgbClr val="784F2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0554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https://im0-tub-ru.yandex.net/i?id=65ec70568ee8356262f0fbc93aba2da5&amp;n=33&amp;h=215&amp;w=215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506" y="2788378"/>
            <a:ext cx="857440" cy="857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Государственные программы (2 из 3)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481799" y="4150391"/>
            <a:ext cx="1656184" cy="100759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ts val="3500"/>
              </a:lnSpc>
            </a:pPr>
            <a:r>
              <a:rPr lang="ru-RU" sz="2000" b="1" spc="6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РАСХОДЫ</a:t>
            </a:r>
          </a:p>
          <a:p>
            <a:pPr>
              <a:lnSpc>
                <a:spcPts val="3500"/>
              </a:lnSpc>
            </a:pPr>
            <a:r>
              <a:rPr lang="ru-RU" sz="2000" b="1" spc="-3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БЮДЖЕТА</a:t>
            </a:r>
          </a:p>
        </p:txBody>
      </p:sp>
      <p:pic>
        <p:nvPicPr>
          <p:cNvPr id="115" name="Picture 3" descr="D:\Foto\01. ЛОГО\ИКОНКИ\002. расходы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2" y="3230295"/>
            <a:ext cx="915965" cy="7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Прямоугольник 127"/>
          <p:cNvSpPr/>
          <p:nvPr/>
        </p:nvSpPr>
        <p:spPr>
          <a:xfrm>
            <a:off x="1908311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795,6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2843226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305,6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3772567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327,8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4708671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231,6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5652727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252,9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6588831" y="5156245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130,8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7524935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194,4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8461039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27,7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9397143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94,1</a:t>
            </a:r>
          </a:p>
        </p:txBody>
      </p:sp>
      <p:sp>
        <p:nvSpPr>
          <p:cNvPr id="147" name="Прямоугольник 146"/>
          <p:cNvSpPr/>
          <p:nvPr/>
        </p:nvSpPr>
        <p:spPr>
          <a:xfrm>
            <a:off x="10333247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143,8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748207" y="2133650"/>
            <a:ext cx="12202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культуры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туризма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295873" y="3088338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4" name="Прямая со стрелкой 3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6048671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57" name="Прямая со стрелкой 156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Овал 158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7920879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6" name="Прямая со стрелкой 175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Овал 17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9791477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9" name="Прямая со стрелкой 178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Овал 179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856983" y="4725938"/>
            <a:ext cx="124875" cy="492568"/>
            <a:chOff x="8856983" y="4725938"/>
            <a:chExt cx="124875" cy="492568"/>
          </a:xfrm>
        </p:grpSpPr>
        <p:cxnSp>
          <p:nvCxnSpPr>
            <p:cNvPr id="203" name="Прямая со стрелкой 202"/>
            <p:cNvCxnSpPr>
              <a:stCxn id="220" idx="2"/>
            </p:cNvCxnSpPr>
            <p:nvPr/>
          </p:nvCxnSpPr>
          <p:spPr>
            <a:xfrm flipH="1">
              <a:off x="8919421" y="4725938"/>
              <a:ext cx="1715" cy="36004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Овал 203"/>
            <p:cNvSpPr/>
            <p:nvPr/>
          </p:nvSpPr>
          <p:spPr>
            <a:xfrm>
              <a:off x="8856983" y="5102689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8" name="Прямоугольник 207"/>
          <p:cNvSpPr/>
          <p:nvPr/>
        </p:nvSpPr>
        <p:spPr>
          <a:xfrm>
            <a:off x="2494806" y="3514576"/>
            <a:ext cx="160633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Профилактика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социального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сиротства</a:t>
            </a:r>
          </a:p>
        </p:txBody>
      </p:sp>
      <p:sp>
        <p:nvSpPr>
          <p:cNvPr id="210" name="Прямоугольник 209"/>
          <p:cNvSpPr/>
          <p:nvPr/>
        </p:nvSpPr>
        <p:spPr>
          <a:xfrm>
            <a:off x="3265507" y="2135391"/>
            <a:ext cx="19656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Информационное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общество</a:t>
            </a:r>
          </a:p>
        </p:txBody>
      </p:sp>
      <p:sp>
        <p:nvSpPr>
          <p:cNvPr id="212" name="Прямоугольник 211"/>
          <p:cNvSpPr/>
          <p:nvPr/>
        </p:nvSpPr>
        <p:spPr>
          <a:xfrm>
            <a:off x="4413948" y="3514576"/>
            <a:ext cx="15191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Обеспечение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гражданской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защиты</a:t>
            </a:r>
          </a:p>
        </p:txBody>
      </p:sp>
      <p:sp>
        <p:nvSpPr>
          <p:cNvPr id="214" name="Прямоугольник 213"/>
          <p:cNvSpPr/>
          <p:nvPr/>
        </p:nvSpPr>
        <p:spPr>
          <a:xfrm>
            <a:off x="5371285" y="2133650"/>
            <a:ext cx="15792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Реализация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региональной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политики</a:t>
            </a:r>
          </a:p>
        </p:txBody>
      </p:sp>
      <p:sp>
        <p:nvSpPr>
          <p:cNvPr id="216" name="Прямоугольник 215"/>
          <p:cNvSpPr/>
          <p:nvPr/>
        </p:nvSpPr>
        <p:spPr>
          <a:xfrm>
            <a:off x="6308577" y="3525609"/>
            <a:ext cx="14954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физкультуры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спорта</a:t>
            </a:r>
          </a:p>
        </p:txBody>
      </p:sp>
      <p:sp>
        <p:nvSpPr>
          <p:cNvPr id="218" name="Прямоугольник 217"/>
          <p:cNvSpPr/>
          <p:nvPr/>
        </p:nvSpPr>
        <p:spPr>
          <a:xfrm>
            <a:off x="7251512" y="2146424"/>
            <a:ext cx="153522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Охрана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окружающей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среды</a:t>
            </a:r>
          </a:p>
        </p:txBody>
      </p:sp>
      <p:sp>
        <p:nvSpPr>
          <p:cNvPr id="220" name="Прямоугольник 219"/>
          <p:cNvSpPr/>
          <p:nvPr/>
        </p:nvSpPr>
        <p:spPr>
          <a:xfrm>
            <a:off x="7895406" y="3525609"/>
            <a:ext cx="20514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Обеспечение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обществ. порядка,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противодействие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преступности</a:t>
            </a:r>
          </a:p>
        </p:txBody>
      </p:sp>
      <p:sp>
        <p:nvSpPr>
          <p:cNvPr id="222" name="Прямоугольник 221"/>
          <p:cNvSpPr/>
          <p:nvPr/>
        </p:nvSpPr>
        <p:spPr>
          <a:xfrm>
            <a:off x="8903518" y="1413570"/>
            <a:ext cx="1887568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Обеспечение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эпизоотического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ветеринарно-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санитарного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благополучия</a:t>
            </a:r>
          </a:p>
        </p:txBody>
      </p:sp>
      <p:sp>
        <p:nvSpPr>
          <p:cNvPr id="224" name="Прямоугольник 223"/>
          <p:cNvSpPr/>
          <p:nvPr/>
        </p:nvSpPr>
        <p:spPr>
          <a:xfrm>
            <a:off x="9839622" y="3514576"/>
            <a:ext cx="172557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Содействие занятости населения</a:t>
            </a:r>
          </a:p>
        </p:txBody>
      </p:sp>
      <p:sp>
        <p:nvSpPr>
          <p:cNvPr id="251" name="Прямоугольник 250"/>
          <p:cNvSpPr/>
          <p:nvPr/>
        </p:nvSpPr>
        <p:spPr>
          <a:xfrm>
            <a:off x="11089231" y="5662042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2" name="Прямоугольник 251"/>
          <p:cNvSpPr/>
          <p:nvPr/>
        </p:nvSpPr>
        <p:spPr>
          <a:xfrm>
            <a:off x="11089231" y="5085978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0244" name="Picture 4" descr="https://www.shareicon.net/download/2015/12/28/694487_camping_512x512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70" y="1413570"/>
            <a:ext cx="720080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224456" y="4437906"/>
            <a:ext cx="124875" cy="792088"/>
            <a:chOff x="3224456" y="4437906"/>
            <a:chExt cx="124875" cy="792088"/>
          </a:xfrm>
        </p:grpSpPr>
        <p:cxnSp>
          <p:nvCxnSpPr>
            <p:cNvPr id="85" name="Прямая со стрелкой 84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Овал 85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8" name="Группа 87"/>
          <p:cNvGrpSpPr/>
          <p:nvPr/>
        </p:nvGrpSpPr>
        <p:grpSpPr>
          <a:xfrm>
            <a:off x="5106235" y="4437905"/>
            <a:ext cx="124875" cy="792088"/>
            <a:chOff x="3224456" y="4437906"/>
            <a:chExt cx="124875" cy="792088"/>
          </a:xfrm>
        </p:grpSpPr>
        <p:cxnSp>
          <p:nvCxnSpPr>
            <p:cNvPr id="89" name="Прямая со стрелкой 88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Овал 89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94" name="Прямая со стрелкой 93"/>
          <p:cNvCxnSpPr/>
          <p:nvPr/>
        </p:nvCxnSpPr>
        <p:spPr>
          <a:xfrm flipH="1">
            <a:off x="4213429" y="2781722"/>
            <a:ext cx="4568" cy="2315744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25400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Овал 94"/>
          <p:cNvSpPr/>
          <p:nvPr/>
        </p:nvSpPr>
        <p:spPr>
          <a:xfrm>
            <a:off x="4150990" y="5114177"/>
            <a:ext cx="124875" cy="115817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50" name="Picture 10" descr="https://www.shareicon.net/download/2015/11/06/667608_network_512x512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965" y="1417717"/>
            <a:ext cx="678685" cy="678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7" name="Группа 106"/>
          <p:cNvGrpSpPr/>
          <p:nvPr/>
        </p:nvGrpSpPr>
        <p:grpSpPr>
          <a:xfrm>
            <a:off x="6978443" y="4437906"/>
            <a:ext cx="124875" cy="792088"/>
            <a:chOff x="3224456" y="4437906"/>
            <a:chExt cx="124875" cy="792088"/>
          </a:xfrm>
        </p:grpSpPr>
        <p:cxnSp>
          <p:nvCxnSpPr>
            <p:cNvPr id="108" name="Прямая со стрелкой 107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Овал 108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0260" name="Picture 20" descr="https://www.shareicon.net/data/2015/09/24/645466_people_512x512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243" y="2737714"/>
            <a:ext cx="842038" cy="842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1" name="Picture 21" descr="D:\Foto\01. ЛОГО\афро-округ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883" y="1557586"/>
            <a:ext cx="1255403" cy="512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3" name="Picture 23" descr="http://xn----7sbb5anb1aeyc.xn--p1ai/images/preim/4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7820" y="1348114"/>
            <a:ext cx="785536" cy="78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7" name="Picture 27" descr="http://ekzarx.ru/images/Ab6TBtg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3488" y="2886718"/>
            <a:ext cx="508061" cy="687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9" name="Picture 29" descr="http://www.mix.dj/old/uploads/photo-365364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8865" y="682258"/>
            <a:ext cx="856874" cy="80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8" name="Группа 117"/>
          <p:cNvGrpSpPr/>
          <p:nvPr/>
        </p:nvGrpSpPr>
        <p:grpSpPr>
          <a:xfrm>
            <a:off x="10722859" y="4437906"/>
            <a:ext cx="124875" cy="792088"/>
            <a:chOff x="3224456" y="4437906"/>
            <a:chExt cx="124875" cy="792088"/>
          </a:xfrm>
        </p:grpSpPr>
        <p:cxnSp>
          <p:nvCxnSpPr>
            <p:cNvPr id="119" name="Прямая со стрелкой 118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Овал 119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21" name="Picture 4" descr="https://www.shareicon.net/download/2015/11/24/677049_man_512x512.pn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8332" y="2884756"/>
            <a:ext cx="689054" cy="68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https://maxcdn.icons8.com/Android_L/PNG/512/Users/fireman_male-512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3057" y="2811470"/>
            <a:ext cx="746826" cy="74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Прямоугольник 91"/>
          <p:cNvSpPr/>
          <p:nvPr/>
        </p:nvSpPr>
        <p:spPr>
          <a:xfrm>
            <a:off x="478582" y="571188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2020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1908311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807,6</a:t>
            </a:r>
          </a:p>
        </p:txBody>
      </p:sp>
      <p:sp>
        <p:nvSpPr>
          <p:cNvPr id="96" name="Прямоугольник 95"/>
          <p:cNvSpPr/>
          <p:nvPr/>
        </p:nvSpPr>
        <p:spPr>
          <a:xfrm>
            <a:off x="2843226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308,3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3772567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335,3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4708671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224,7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5652727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249,3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6588831" y="5732309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127,4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7524935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218,9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8461039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27,7</a:t>
            </a:r>
          </a:p>
        </p:txBody>
      </p:sp>
      <p:sp>
        <p:nvSpPr>
          <p:cNvPr id="103" name="Прямоугольник 102"/>
          <p:cNvSpPr/>
          <p:nvPr/>
        </p:nvSpPr>
        <p:spPr>
          <a:xfrm>
            <a:off x="9397143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94,1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10333247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144,3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11089231" y="5662042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480026" y="517134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2019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478582" y="626940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2021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11" name="Прямоугольник 110"/>
          <p:cNvSpPr/>
          <p:nvPr/>
        </p:nvSpPr>
        <p:spPr>
          <a:xfrm>
            <a:off x="1903999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794,7</a:t>
            </a:r>
          </a:p>
        </p:txBody>
      </p:sp>
      <p:sp>
        <p:nvSpPr>
          <p:cNvPr id="112" name="Прямоугольник 111"/>
          <p:cNvSpPr/>
          <p:nvPr/>
        </p:nvSpPr>
        <p:spPr>
          <a:xfrm>
            <a:off x="2838914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308,7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3768255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332,7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704359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211,3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5648415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241,1</a:t>
            </a:r>
          </a:p>
        </p:txBody>
      </p:sp>
      <p:sp>
        <p:nvSpPr>
          <p:cNvPr id="122" name="Прямоугольник 121"/>
          <p:cNvSpPr/>
          <p:nvPr/>
        </p:nvSpPr>
        <p:spPr>
          <a:xfrm>
            <a:off x="6584519" y="6285237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127,1</a:t>
            </a:r>
          </a:p>
        </p:txBody>
      </p:sp>
      <p:sp>
        <p:nvSpPr>
          <p:cNvPr id="123" name="Прямоугольник 122"/>
          <p:cNvSpPr/>
          <p:nvPr/>
        </p:nvSpPr>
        <p:spPr>
          <a:xfrm>
            <a:off x="7520623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221,8</a:t>
            </a:r>
          </a:p>
        </p:txBody>
      </p:sp>
      <p:sp>
        <p:nvSpPr>
          <p:cNvPr id="124" name="Прямоугольник 123"/>
          <p:cNvSpPr/>
          <p:nvPr/>
        </p:nvSpPr>
        <p:spPr>
          <a:xfrm>
            <a:off x="8456727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28,6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125" name="Прямоугольник 124"/>
          <p:cNvSpPr/>
          <p:nvPr/>
        </p:nvSpPr>
        <p:spPr>
          <a:xfrm>
            <a:off x="9392831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87,8</a:t>
            </a:r>
          </a:p>
        </p:txBody>
      </p:sp>
      <p:sp>
        <p:nvSpPr>
          <p:cNvPr id="126" name="Прямоугольник 125"/>
          <p:cNvSpPr/>
          <p:nvPr/>
        </p:nvSpPr>
        <p:spPr>
          <a:xfrm>
            <a:off x="10328935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144,4</a:t>
            </a:r>
          </a:p>
        </p:txBody>
      </p:sp>
      <p:sp>
        <p:nvSpPr>
          <p:cNvPr id="127" name="Прямоугольник 126"/>
          <p:cNvSpPr/>
          <p:nvPr/>
        </p:nvSpPr>
        <p:spPr>
          <a:xfrm>
            <a:off x="11089231" y="6211815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537191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Государственные программы (3 из 3)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13" name="Прямоугольник 112"/>
          <p:cNvSpPr/>
          <p:nvPr/>
        </p:nvSpPr>
        <p:spPr>
          <a:xfrm>
            <a:off x="481799" y="4150391"/>
            <a:ext cx="1656184" cy="100759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>
              <a:lnSpc>
                <a:spcPts val="3500"/>
              </a:lnSpc>
            </a:pPr>
            <a:r>
              <a:rPr lang="ru-RU" sz="2000" b="1" spc="6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РАСХОДЫ</a:t>
            </a:r>
          </a:p>
          <a:p>
            <a:pPr>
              <a:lnSpc>
                <a:spcPts val="3500"/>
              </a:lnSpc>
            </a:pPr>
            <a:r>
              <a:rPr lang="ru-RU" sz="2000" b="1" spc="-3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БЮДЖЕТА</a:t>
            </a:r>
          </a:p>
        </p:txBody>
      </p:sp>
      <p:pic>
        <p:nvPicPr>
          <p:cNvPr id="115" name="Picture 3" descr="D:\Foto\01. ЛОГО\ИКОНКИ\002. расходы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42" y="3230295"/>
            <a:ext cx="915965" cy="77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" name="Прямоугольник 127"/>
          <p:cNvSpPr/>
          <p:nvPr/>
        </p:nvSpPr>
        <p:spPr>
          <a:xfrm>
            <a:off x="1908311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104,0</a:t>
            </a:r>
          </a:p>
        </p:txBody>
      </p:sp>
      <p:sp>
        <p:nvSpPr>
          <p:cNvPr id="130" name="Прямоугольник 129"/>
          <p:cNvSpPr/>
          <p:nvPr/>
        </p:nvSpPr>
        <p:spPr>
          <a:xfrm>
            <a:off x="1908311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100,3</a:t>
            </a:r>
          </a:p>
        </p:txBody>
      </p:sp>
      <p:sp>
        <p:nvSpPr>
          <p:cNvPr id="131" name="Прямоугольник 130"/>
          <p:cNvSpPr/>
          <p:nvPr/>
        </p:nvSpPr>
        <p:spPr>
          <a:xfrm>
            <a:off x="2843226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5,8</a:t>
            </a:r>
          </a:p>
        </p:txBody>
      </p:sp>
      <p:sp>
        <p:nvSpPr>
          <p:cNvPr id="132" name="Прямоугольник 131"/>
          <p:cNvSpPr/>
          <p:nvPr/>
        </p:nvSpPr>
        <p:spPr>
          <a:xfrm>
            <a:off x="2843226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1,0</a:t>
            </a:r>
          </a:p>
        </p:txBody>
      </p:sp>
      <p:sp>
        <p:nvSpPr>
          <p:cNvPr id="133" name="Прямоугольник 132"/>
          <p:cNvSpPr/>
          <p:nvPr/>
        </p:nvSpPr>
        <p:spPr>
          <a:xfrm>
            <a:off x="3772567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138,5</a:t>
            </a:r>
          </a:p>
        </p:txBody>
      </p:sp>
      <p:sp>
        <p:nvSpPr>
          <p:cNvPr id="134" name="Прямоугольник 133"/>
          <p:cNvSpPr/>
          <p:nvPr/>
        </p:nvSpPr>
        <p:spPr>
          <a:xfrm>
            <a:off x="3772567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142,7</a:t>
            </a:r>
          </a:p>
        </p:txBody>
      </p:sp>
      <p:sp>
        <p:nvSpPr>
          <p:cNvPr id="135" name="Прямоугольник 134"/>
          <p:cNvSpPr/>
          <p:nvPr/>
        </p:nvSpPr>
        <p:spPr>
          <a:xfrm>
            <a:off x="4708671" y="516059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113,5</a:t>
            </a:r>
          </a:p>
        </p:txBody>
      </p:sp>
      <p:sp>
        <p:nvSpPr>
          <p:cNvPr id="136" name="Прямоугольник 135"/>
          <p:cNvSpPr/>
          <p:nvPr/>
        </p:nvSpPr>
        <p:spPr>
          <a:xfrm>
            <a:off x="4708671" y="573666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116,8</a:t>
            </a:r>
          </a:p>
        </p:txBody>
      </p:sp>
      <p:sp>
        <p:nvSpPr>
          <p:cNvPr id="137" name="Прямоугольник 136"/>
          <p:cNvSpPr/>
          <p:nvPr/>
        </p:nvSpPr>
        <p:spPr>
          <a:xfrm>
            <a:off x="5652727" y="5158952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141,3</a:t>
            </a:r>
          </a:p>
        </p:txBody>
      </p:sp>
      <p:sp>
        <p:nvSpPr>
          <p:cNvPr id="138" name="Прямоугольник 137"/>
          <p:cNvSpPr/>
          <p:nvPr/>
        </p:nvSpPr>
        <p:spPr>
          <a:xfrm>
            <a:off x="5652727" y="573501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145,9</a:t>
            </a:r>
          </a:p>
        </p:txBody>
      </p:sp>
      <p:sp>
        <p:nvSpPr>
          <p:cNvPr id="139" name="Прямоугольник 138"/>
          <p:cNvSpPr/>
          <p:nvPr/>
        </p:nvSpPr>
        <p:spPr>
          <a:xfrm>
            <a:off x="6588831" y="5156245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20,8</a:t>
            </a:r>
          </a:p>
        </p:txBody>
      </p:sp>
      <p:sp>
        <p:nvSpPr>
          <p:cNvPr id="140" name="Прямоугольник 139"/>
          <p:cNvSpPr/>
          <p:nvPr/>
        </p:nvSpPr>
        <p:spPr>
          <a:xfrm>
            <a:off x="6588831" y="5732309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18,1</a:t>
            </a:r>
          </a:p>
        </p:txBody>
      </p:sp>
      <p:sp>
        <p:nvSpPr>
          <p:cNvPr id="141" name="Прямоугольник 140"/>
          <p:cNvSpPr/>
          <p:nvPr/>
        </p:nvSpPr>
        <p:spPr>
          <a:xfrm>
            <a:off x="7524935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66,2</a:t>
            </a:r>
          </a:p>
        </p:txBody>
      </p:sp>
      <p:sp>
        <p:nvSpPr>
          <p:cNvPr id="142" name="Прямоугольник 141"/>
          <p:cNvSpPr/>
          <p:nvPr/>
        </p:nvSpPr>
        <p:spPr>
          <a:xfrm>
            <a:off x="7524935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66,9</a:t>
            </a:r>
          </a:p>
        </p:txBody>
      </p:sp>
      <p:sp>
        <p:nvSpPr>
          <p:cNvPr id="143" name="Прямоугольник 142"/>
          <p:cNvSpPr/>
          <p:nvPr/>
        </p:nvSpPr>
        <p:spPr>
          <a:xfrm>
            <a:off x="8461039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1,0</a:t>
            </a:r>
          </a:p>
        </p:txBody>
      </p:sp>
      <p:sp>
        <p:nvSpPr>
          <p:cNvPr id="144" name="Прямоугольник 143"/>
          <p:cNvSpPr/>
          <p:nvPr/>
        </p:nvSpPr>
        <p:spPr>
          <a:xfrm>
            <a:off x="8461039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1,0</a:t>
            </a:r>
          </a:p>
        </p:txBody>
      </p:sp>
      <p:sp>
        <p:nvSpPr>
          <p:cNvPr id="145" name="Прямоугольник 144"/>
          <p:cNvSpPr/>
          <p:nvPr/>
        </p:nvSpPr>
        <p:spPr>
          <a:xfrm>
            <a:off x="9397143" y="5157986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0,3</a:t>
            </a:r>
          </a:p>
        </p:txBody>
      </p:sp>
      <p:sp>
        <p:nvSpPr>
          <p:cNvPr id="146" name="Прямоугольник 145"/>
          <p:cNvSpPr/>
          <p:nvPr/>
        </p:nvSpPr>
        <p:spPr>
          <a:xfrm>
            <a:off x="9397143" y="573405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0,3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625961" y="2133650"/>
            <a:ext cx="14646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Организация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отдыха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детей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295873" y="3088338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4" name="Прямая со стрелкой 3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55" name="Группа 154"/>
          <p:cNvGrpSpPr/>
          <p:nvPr/>
        </p:nvGrpSpPr>
        <p:grpSpPr>
          <a:xfrm>
            <a:off x="6048671" y="3321986"/>
            <a:ext cx="124875" cy="1908008"/>
            <a:chOff x="2414416" y="3310498"/>
            <a:chExt cx="124875" cy="190800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57" name="Прямая со стрелкой 156"/>
            <p:cNvCxnSpPr/>
            <p:nvPr/>
          </p:nvCxnSpPr>
          <p:spPr>
            <a:xfrm>
              <a:off x="2476854" y="3310498"/>
              <a:ext cx="0" cy="183600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Овал 158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7920879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6" name="Прямая со стрелкой 175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Овал 176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8" name="Группа 177"/>
          <p:cNvGrpSpPr/>
          <p:nvPr/>
        </p:nvGrpSpPr>
        <p:grpSpPr>
          <a:xfrm>
            <a:off x="9791477" y="3099826"/>
            <a:ext cx="124875" cy="2130168"/>
            <a:chOff x="2414416" y="3088338"/>
            <a:chExt cx="124875" cy="2130168"/>
          </a:xfrm>
          <a:solidFill>
            <a:schemeClr val="accent1">
              <a:lumMod val="75000"/>
              <a:alpha val="85000"/>
            </a:schemeClr>
          </a:solidFill>
        </p:grpSpPr>
        <p:cxnSp>
          <p:nvCxnSpPr>
            <p:cNvPr id="179" name="Прямая со стрелкой 178"/>
            <p:cNvCxnSpPr/>
            <p:nvPr/>
          </p:nvCxnSpPr>
          <p:spPr>
            <a:xfrm>
              <a:off x="2476854" y="3088338"/>
              <a:ext cx="0" cy="1997640"/>
            </a:xfrm>
            <a:prstGeom prst="straightConnector1">
              <a:avLst/>
            </a:prstGeom>
            <a:grpFill/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Овал 179"/>
            <p:cNvSpPr/>
            <p:nvPr/>
          </p:nvSpPr>
          <p:spPr>
            <a:xfrm>
              <a:off x="2414416" y="5102689"/>
              <a:ext cx="124875" cy="115817"/>
            </a:xfrm>
            <a:prstGeom prst="ellipse">
              <a:avLst/>
            </a:prstGeom>
            <a:grp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8856983" y="4448939"/>
            <a:ext cx="124875" cy="769567"/>
            <a:chOff x="8856983" y="4448939"/>
            <a:chExt cx="124875" cy="769567"/>
          </a:xfrm>
        </p:grpSpPr>
        <p:cxnSp>
          <p:nvCxnSpPr>
            <p:cNvPr id="203" name="Прямая со стрелкой 202"/>
            <p:cNvCxnSpPr>
              <a:stCxn id="220" idx="2"/>
            </p:cNvCxnSpPr>
            <p:nvPr/>
          </p:nvCxnSpPr>
          <p:spPr>
            <a:xfrm flipH="1">
              <a:off x="8919422" y="4448939"/>
              <a:ext cx="1714" cy="637039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Овал 203"/>
            <p:cNvSpPr/>
            <p:nvPr/>
          </p:nvSpPr>
          <p:spPr>
            <a:xfrm>
              <a:off x="8856983" y="5102689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08" name="Прямоугольник 207"/>
          <p:cNvSpPr/>
          <p:nvPr/>
        </p:nvSpPr>
        <p:spPr>
          <a:xfrm>
            <a:off x="2710830" y="3503543"/>
            <a:ext cx="1208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Доступная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среда </a:t>
            </a:r>
          </a:p>
        </p:txBody>
      </p:sp>
      <p:sp>
        <p:nvSpPr>
          <p:cNvPr id="210" name="Прямоугольник 209"/>
          <p:cNvSpPr/>
          <p:nvPr/>
        </p:nvSpPr>
        <p:spPr>
          <a:xfrm>
            <a:off x="3574926" y="2412390"/>
            <a:ext cx="12376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Молодёжь</a:t>
            </a:r>
          </a:p>
        </p:txBody>
      </p:sp>
      <p:sp>
        <p:nvSpPr>
          <p:cNvPr id="212" name="Прямоугольник 211"/>
          <p:cNvSpPr/>
          <p:nvPr/>
        </p:nvSpPr>
        <p:spPr>
          <a:xfrm>
            <a:off x="4304044" y="3514576"/>
            <a:ext cx="173900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Развитие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800" dirty="0" err="1">
                <a:solidFill>
                  <a:schemeClr val="accent1">
                    <a:lumMod val="50000"/>
                  </a:schemeClr>
                </a:solidFill>
              </a:rPr>
              <a:t>предпринимат</a:t>
            </a: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деятельности</a:t>
            </a:r>
          </a:p>
        </p:txBody>
      </p:sp>
      <p:sp>
        <p:nvSpPr>
          <p:cNvPr id="214" name="Прямоугольник 213"/>
          <p:cNvSpPr/>
          <p:nvPr/>
        </p:nvSpPr>
        <p:spPr>
          <a:xfrm>
            <a:off x="5311974" y="2133650"/>
            <a:ext cx="16979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Формирование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современной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городской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среды</a:t>
            </a:r>
          </a:p>
        </p:txBody>
      </p:sp>
      <p:sp>
        <p:nvSpPr>
          <p:cNvPr id="216" name="Прямоугольник 215"/>
          <p:cNvSpPr/>
          <p:nvPr/>
        </p:nvSpPr>
        <p:spPr>
          <a:xfrm>
            <a:off x="6374043" y="3525609"/>
            <a:ext cx="136447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Сохранение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развитие 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КМНС</a:t>
            </a:r>
          </a:p>
        </p:txBody>
      </p:sp>
      <p:sp>
        <p:nvSpPr>
          <p:cNvPr id="218" name="Прямоугольник 217"/>
          <p:cNvSpPr/>
          <p:nvPr/>
        </p:nvSpPr>
        <p:spPr>
          <a:xfrm>
            <a:off x="7175326" y="1869425"/>
            <a:ext cx="16782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Управление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имуществом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земельными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ресурсами</a:t>
            </a:r>
          </a:p>
        </p:txBody>
      </p:sp>
      <p:sp>
        <p:nvSpPr>
          <p:cNvPr id="220" name="Прямоугольник 219"/>
          <p:cNvSpPr/>
          <p:nvPr/>
        </p:nvSpPr>
        <p:spPr>
          <a:xfrm>
            <a:off x="8050833" y="3525609"/>
            <a:ext cx="17406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Улучшение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условий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 охраны труда</a:t>
            </a:r>
          </a:p>
        </p:txBody>
      </p:sp>
      <p:sp>
        <p:nvSpPr>
          <p:cNvPr id="222" name="Прямоугольник 221"/>
          <p:cNvSpPr/>
          <p:nvPr/>
        </p:nvSpPr>
        <p:spPr>
          <a:xfrm>
            <a:off x="9018961" y="2146424"/>
            <a:ext cx="168475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Добровольное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переселение</a:t>
            </a:r>
          </a:p>
          <a:p>
            <a:pPr 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 из-за рубежа</a:t>
            </a:r>
          </a:p>
        </p:txBody>
      </p:sp>
      <p:sp>
        <p:nvSpPr>
          <p:cNvPr id="251" name="Прямоугольник 250"/>
          <p:cNvSpPr/>
          <p:nvPr/>
        </p:nvSpPr>
        <p:spPr>
          <a:xfrm>
            <a:off x="10271670" y="5662042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2" name="Прямоугольник 251"/>
          <p:cNvSpPr/>
          <p:nvPr/>
        </p:nvSpPr>
        <p:spPr>
          <a:xfrm>
            <a:off x="10271670" y="5085978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85" name="Прямая со стрелкой 84"/>
          <p:cNvCxnSpPr/>
          <p:nvPr/>
        </p:nvCxnSpPr>
        <p:spPr>
          <a:xfrm>
            <a:off x="3286893" y="4150391"/>
            <a:ext cx="1" cy="947075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25400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6" name="Овал 85"/>
          <p:cNvSpPr/>
          <p:nvPr/>
        </p:nvSpPr>
        <p:spPr>
          <a:xfrm>
            <a:off x="3224456" y="5114177"/>
            <a:ext cx="124875" cy="115817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8" name="Группа 87"/>
          <p:cNvGrpSpPr/>
          <p:nvPr/>
        </p:nvGrpSpPr>
        <p:grpSpPr>
          <a:xfrm>
            <a:off x="5106235" y="4437905"/>
            <a:ext cx="124875" cy="792088"/>
            <a:chOff x="3224456" y="4437906"/>
            <a:chExt cx="124875" cy="792088"/>
          </a:xfrm>
        </p:grpSpPr>
        <p:cxnSp>
          <p:nvCxnSpPr>
            <p:cNvPr id="89" name="Прямая со стрелкой 88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Овал 89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94" name="Прямая со стрелкой 93"/>
          <p:cNvCxnSpPr/>
          <p:nvPr/>
        </p:nvCxnSpPr>
        <p:spPr>
          <a:xfrm flipH="1">
            <a:off x="4213429" y="2781722"/>
            <a:ext cx="4568" cy="2315744"/>
          </a:xfrm>
          <a:prstGeom prst="straightConnector1">
            <a:avLst/>
          </a:prstGeom>
          <a:solidFill>
            <a:schemeClr val="accent1">
              <a:lumMod val="75000"/>
              <a:alpha val="85000"/>
            </a:schemeClr>
          </a:solidFill>
          <a:ln w="25400">
            <a:solidFill>
              <a:schemeClr val="accent1">
                <a:lumMod val="75000"/>
                <a:alpha val="80000"/>
              </a:schemeClr>
            </a:solidFill>
            <a:prstDash val="sysDot"/>
            <a:tailEnd type="non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95" name="Овал 94"/>
          <p:cNvSpPr/>
          <p:nvPr/>
        </p:nvSpPr>
        <p:spPr>
          <a:xfrm>
            <a:off x="4150990" y="5114177"/>
            <a:ext cx="124875" cy="115817"/>
          </a:xfrm>
          <a:prstGeom prst="ellipse">
            <a:avLst/>
          </a:prstGeom>
          <a:solidFill>
            <a:schemeClr val="accent1">
              <a:lumMod val="75000"/>
              <a:alpha val="8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07" name="Группа 106"/>
          <p:cNvGrpSpPr/>
          <p:nvPr/>
        </p:nvGrpSpPr>
        <p:grpSpPr>
          <a:xfrm>
            <a:off x="6978443" y="4437906"/>
            <a:ext cx="124875" cy="792088"/>
            <a:chOff x="3224456" y="4437906"/>
            <a:chExt cx="124875" cy="792088"/>
          </a:xfrm>
        </p:grpSpPr>
        <p:cxnSp>
          <p:nvCxnSpPr>
            <p:cNvPr id="108" name="Прямая со стрелкой 107"/>
            <p:cNvCxnSpPr/>
            <p:nvPr/>
          </p:nvCxnSpPr>
          <p:spPr>
            <a:xfrm>
              <a:off x="3286894" y="4437906"/>
              <a:ext cx="0" cy="659560"/>
            </a:xfrm>
            <a:prstGeom prst="straightConnector1">
              <a:avLst/>
            </a:prstGeom>
            <a:solidFill>
              <a:schemeClr val="accent1">
                <a:lumMod val="75000"/>
                <a:alpha val="85000"/>
              </a:schemeClr>
            </a:solidFill>
            <a:ln w="25400">
              <a:solidFill>
                <a:schemeClr val="accent1">
                  <a:lumMod val="75000"/>
                  <a:alpha val="80000"/>
                </a:schemeClr>
              </a:solidFill>
              <a:prstDash val="sysDot"/>
              <a:tailEnd type="none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Овал 108"/>
            <p:cNvSpPr/>
            <p:nvPr/>
          </p:nvSpPr>
          <p:spPr>
            <a:xfrm>
              <a:off x="3224456" y="5114177"/>
              <a:ext cx="124875" cy="115817"/>
            </a:xfrm>
            <a:prstGeom prst="ellipse">
              <a:avLst/>
            </a:prstGeom>
            <a:solidFill>
              <a:schemeClr val="accent1">
                <a:lumMod val="75000"/>
                <a:alpha val="8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1276" name="Picture 12" descr="http://perevozkasaransk.ru/img/services/x1.png.pagespeed.ic.FK2vhabDpI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661" y="2781722"/>
            <a:ext cx="768219" cy="768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8" name="Picture 14" descr="http://www.pd4pic.com/images/sign-icon-stick-outline-symbol-man-lady.png"/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066" y="1585468"/>
            <a:ext cx="745365" cy="83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2" descr="D:\02. Поручения руководства\03_БЮДЖЕТ\2017 год план 2018 и 2019\значки\ryanlerch_warning_reindeer_roadsign_1_scalable_vector_graphics_svg_clip_art_coloring_book_colouring_black_white_line_art_bw_xmas_christmas-999px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8008" flipH="1">
            <a:off x="6573623" y="2797965"/>
            <a:ext cx="949811" cy="76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6" name="Picture 22" descr="https://www.shareicon.net/download/2015/11/27/678625_house_512x512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366" y="1053529"/>
            <a:ext cx="975127" cy="97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88" name="Picture 24" descr="http://www.houstonelectriclv.com/wp-content/uploads/2016/04/trust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6207" y="2992413"/>
            <a:ext cx="587869" cy="58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https://www.shareicon.net/download/2015/11/27/678582_home_512x512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0180" y="1606392"/>
            <a:ext cx="578884" cy="578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02" name="Picture 38" descr="https://image.flaticon.com/icons/png/512/17/17120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3543" y="1370403"/>
            <a:ext cx="767607" cy="767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04" name="Picture 40" descr="http://simpleicon.com/wp-content/uploads/sun.png"/>
          <p:cNvPicPr>
            <a:picLocks noChangeAspect="1" noChangeArrowheads="1"/>
          </p:cNvPicPr>
          <p:nvPr/>
        </p:nvPicPr>
        <p:blipFill>
          <a:blip r:embed="rId1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442" y="909514"/>
            <a:ext cx="645348" cy="645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https://pp.userapi.com/c626217/v626217293/3d19e/BlggJVTPe-Q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98" b="40221"/>
          <a:stretch/>
        </p:blipFill>
        <p:spPr bwMode="auto">
          <a:xfrm>
            <a:off x="4787515" y="2740766"/>
            <a:ext cx="737268" cy="84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" name="Прямоугольник 91"/>
          <p:cNvSpPr/>
          <p:nvPr/>
        </p:nvSpPr>
        <p:spPr>
          <a:xfrm>
            <a:off x="478582" y="571188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2020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80026" y="517134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2019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478582" y="6269400"/>
            <a:ext cx="1440160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2021 </a:t>
            </a: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год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1903999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100,3</a:t>
            </a:r>
          </a:p>
        </p:txBody>
      </p:sp>
      <p:sp>
        <p:nvSpPr>
          <p:cNvPr id="100" name="Прямоугольник 99"/>
          <p:cNvSpPr/>
          <p:nvPr/>
        </p:nvSpPr>
        <p:spPr>
          <a:xfrm>
            <a:off x="2838914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1,0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3768255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39,1</a:t>
            </a:r>
          </a:p>
        </p:txBody>
      </p:sp>
      <p:sp>
        <p:nvSpPr>
          <p:cNvPr id="102" name="Прямоугольник 101"/>
          <p:cNvSpPr/>
          <p:nvPr/>
        </p:nvSpPr>
        <p:spPr>
          <a:xfrm>
            <a:off x="4704359" y="6289590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bg1"/>
                </a:solidFill>
              </a:rPr>
              <a:t>114,1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5648415" y="6287944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70,0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6584519" y="6285237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19,3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7520623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61,8</a:t>
            </a:r>
          </a:p>
        </p:txBody>
      </p:sp>
      <p:sp>
        <p:nvSpPr>
          <p:cNvPr id="110" name="Прямоугольник 109"/>
          <p:cNvSpPr/>
          <p:nvPr/>
        </p:nvSpPr>
        <p:spPr>
          <a:xfrm>
            <a:off x="8456727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1,0</a:t>
            </a:r>
          </a:p>
        </p:txBody>
      </p:sp>
      <p:sp>
        <p:nvSpPr>
          <p:cNvPr id="111" name="Прямоугольник 110"/>
          <p:cNvSpPr/>
          <p:nvPr/>
        </p:nvSpPr>
        <p:spPr>
          <a:xfrm>
            <a:off x="9392831" y="6286978"/>
            <a:ext cx="900000" cy="503867"/>
          </a:xfrm>
          <a:prstGeom prst="rect">
            <a:avLst/>
          </a:prstGeom>
          <a:solidFill>
            <a:schemeClr val="accent1">
              <a:lumMod val="7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>
                <a:solidFill>
                  <a:schemeClr val="bg1"/>
                </a:solidFill>
              </a:rPr>
              <a:t>0,3</a:t>
            </a:r>
          </a:p>
        </p:txBody>
      </p:sp>
      <p:sp>
        <p:nvSpPr>
          <p:cNvPr id="114" name="Прямоугольник 113"/>
          <p:cNvSpPr/>
          <p:nvPr/>
        </p:nvSpPr>
        <p:spPr>
          <a:xfrm>
            <a:off x="10271670" y="6211815"/>
            <a:ext cx="838623" cy="60235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млн.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руб.</a:t>
            </a:r>
            <a:endParaRPr lang="ru-RU" sz="32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1028" name="Picture 4" descr="http://www.miankoutu.com/uploadfiles/2015-9-24/2015924154357483.png"/>
          <p:cNvPicPr>
            <a:picLocks noChangeAspect="1" noChangeArrowheads="1"/>
          </p:cNvPicPr>
          <p:nvPr/>
        </p:nvPicPr>
        <p:blipFill>
          <a:blip r:embed="rId1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1512" y="793353"/>
            <a:ext cx="1319193" cy="1319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3906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Об национальных целях и стратегических задачах развития РФ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457985"/>
              </p:ext>
            </p:extLst>
          </p:nvPr>
        </p:nvGraphicFramePr>
        <p:xfrm>
          <a:off x="368102" y="1269554"/>
          <a:ext cx="4142928" cy="4464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2928">
                  <a:extLst>
                    <a:ext uri="{9D8B030D-6E8A-4147-A177-3AD203B41FA5}">
                      <a16:colId xmlns:a16="http://schemas.microsoft.com/office/drawing/2014/main" xmlns="" val="188054215"/>
                    </a:ext>
                  </a:extLst>
                </a:gridCol>
              </a:tblGrid>
              <a:tr h="42897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 национальных целей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149064007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Рост численности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32271802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Продолжительность жизни 78 лет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5704558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Рост доходов и пенсий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78781714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Снижение в 2 раза уровня бедности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27149807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Улучшение жилья </a:t>
                      </a:r>
                      <a:r>
                        <a:rPr lang="ru-RU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 млн. семей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40030118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Технологическое развитие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12437703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Цифровые технологии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16773887"/>
                  </a:ext>
                </a:extLst>
              </a:tr>
              <a:tr h="73084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ТОП-5</a:t>
                      </a:r>
                      <a:r>
                        <a:rPr lang="ru-RU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экономик мира,</a:t>
                      </a:r>
                    </a:p>
                    <a:p>
                      <a:r>
                        <a:rPr lang="ru-RU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инфляция </a:t>
                      </a:r>
                      <a:r>
                        <a:rPr lang="en-US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&lt;</a:t>
                      </a:r>
                      <a:r>
                        <a:rPr lang="ru-RU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4%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27791605"/>
                  </a:ext>
                </a:extLst>
              </a:tr>
              <a:tr h="413085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Развитие экспорта</a:t>
                      </a:r>
                      <a:r>
                        <a:rPr lang="ru-RU" sz="20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и кадров</a:t>
                      </a:r>
                      <a:endParaRPr lang="ru-RU" sz="2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51680255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072456"/>
              </p:ext>
            </p:extLst>
          </p:nvPr>
        </p:nvGraphicFramePr>
        <p:xfrm>
          <a:off x="4727054" y="1269555"/>
          <a:ext cx="7261614" cy="4320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61614">
                  <a:extLst>
                    <a:ext uri="{9D8B030D-6E8A-4147-A177-3AD203B41FA5}">
                      <a16:colId xmlns:a16="http://schemas.microsoft.com/office/drawing/2014/main" xmlns="" val="3490456035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 направлений национальных проектов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299506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720158" y="1763292"/>
            <a:ext cx="2369104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демография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162965" y="1763292"/>
            <a:ext cx="2376000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здравоохранение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612668" y="1763292"/>
            <a:ext cx="2369104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образование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20158" y="2771404"/>
            <a:ext cx="2369104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культура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62965" y="2771404"/>
            <a:ext cx="2376000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наука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612668" y="2771404"/>
            <a:ext cx="2369782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автодороги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20158" y="3789835"/>
            <a:ext cx="2376000" cy="936104"/>
          </a:xfrm>
          <a:prstGeom prst="rect">
            <a:avLst/>
          </a:prstGeom>
          <a:solidFill>
            <a:srgbClr val="FF99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экспорт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162965" y="3789835"/>
            <a:ext cx="2376000" cy="936104"/>
          </a:xfrm>
          <a:prstGeom prst="rect">
            <a:avLst/>
          </a:prstGeom>
          <a:solidFill>
            <a:srgbClr val="FF99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производительность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труда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605772" y="3789835"/>
            <a:ext cx="2376000" cy="936104"/>
          </a:xfrm>
          <a:prstGeom prst="rect">
            <a:avLst/>
          </a:prstGeom>
          <a:solidFill>
            <a:srgbClr val="FF99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поддержка бизнеса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720158" y="4797947"/>
            <a:ext cx="2376000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жилье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162965" y="4797947"/>
            <a:ext cx="2376000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цифровая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экономика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9605772" y="4797947"/>
            <a:ext cx="2376000" cy="936104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экология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8102" y="5816377"/>
            <a:ext cx="11613670" cy="3160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1235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Предварительная оценка по Указу Президента №204 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783230"/>
              </p:ext>
            </p:extLst>
          </p:nvPr>
        </p:nvGraphicFramePr>
        <p:xfrm>
          <a:off x="334961" y="909501"/>
          <a:ext cx="11520884" cy="576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457">
                  <a:extLst>
                    <a:ext uri="{9D8B030D-6E8A-4147-A177-3AD203B41FA5}">
                      <a16:colId xmlns:a16="http://schemas.microsoft.com/office/drawing/2014/main" xmlns="" val="2841230306"/>
                    </a:ext>
                  </a:extLst>
                </a:gridCol>
                <a:gridCol w="6328943">
                  <a:extLst>
                    <a:ext uri="{9D8B030D-6E8A-4147-A177-3AD203B41FA5}">
                      <a16:colId xmlns:a16="http://schemas.microsoft.com/office/drawing/2014/main" xmlns="" val="1739061780"/>
                    </a:ext>
                  </a:extLst>
                </a:gridCol>
                <a:gridCol w="1224957">
                  <a:extLst>
                    <a:ext uri="{9D8B030D-6E8A-4147-A177-3AD203B41FA5}">
                      <a16:colId xmlns:a16="http://schemas.microsoft.com/office/drawing/2014/main" xmlns="" val="2739553468"/>
                    </a:ext>
                  </a:extLst>
                </a:gridCol>
                <a:gridCol w="1224957">
                  <a:extLst>
                    <a:ext uri="{9D8B030D-6E8A-4147-A177-3AD203B41FA5}">
                      <a16:colId xmlns:a16="http://schemas.microsoft.com/office/drawing/2014/main" xmlns="" val="3268097092"/>
                    </a:ext>
                  </a:extLst>
                </a:gridCol>
                <a:gridCol w="1122877">
                  <a:extLst>
                    <a:ext uri="{9D8B030D-6E8A-4147-A177-3AD203B41FA5}">
                      <a16:colId xmlns:a16="http://schemas.microsoft.com/office/drawing/2014/main" xmlns="" val="2791759477"/>
                    </a:ext>
                  </a:extLst>
                </a:gridCol>
                <a:gridCol w="962693">
                  <a:extLst>
                    <a:ext uri="{9D8B030D-6E8A-4147-A177-3AD203B41FA5}">
                      <a16:colId xmlns:a16="http://schemas.microsoft.com/office/drawing/2014/main" xmlns="" val="2108450727"/>
                    </a:ext>
                  </a:extLst>
                </a:gridCol>
              </a:tblGrid>
              <a:tr h="74018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Показатель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РФ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СЗФО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НАО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Цель по Указу №204</a:t>
                      </a:r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296768614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Демографическое развитие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367915739"/>
                  </a:ext>
                </a:extLst>
              </a:tr>
              <a:tr h="5208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Общий коэффициент естественного прироста на 10 тыс. чел. (среднее за 2012-2017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гг.)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-0,03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-1,2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7,55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&gt;</a:t>
                      </a:r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370782251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</a:t>
                      </a:r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.2.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Ожидаемая продолжительность жизни, лет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72,7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73,0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71,5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46787303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1.3.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Суммарный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коэффициент рождаемости, единиц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1,62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1,52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2,53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1,70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24134501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1.4.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Число разводов в расчете на 1000 населения, единиц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4,2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3,1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407028991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Здравоохранение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41268748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Смертность в трудоспособном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возрасте на 100 тыс. чел от всех причин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485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496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605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350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17767792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Смертность от болезней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систем кровообращения на 100 тыс. чел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587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673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368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450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196115040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2.3.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Смертность от болезней новообразования на 100 тыс. чел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201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20155042"/>
                  </a:ext>
                </a:extLst>
              </a:tr>
              <a:tr h="52087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2.4.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Младенческая смертность, в расчете на число рожденных в соотв. поколении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5,6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4,6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4,5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32386500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2.5.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Смертность от самоубийств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, в расчете на 100 тыс. чел.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13,7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14,1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40,8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36180009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2.6.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Число прерываний беременности,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в расчете на 100 тыс. чел.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534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531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852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675521139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Образование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273783238"/>
                  </a:ext>
                </a:extLst>
              </a:tr>
              <a:tr h="30155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Охват детей дошкольным</a:t>
                      </a:r>
                      <a:r>
                        <a:rPr lang="ru-RU" sz="15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образованием, %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66,5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75,4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80,7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100</a:t>
                      </a:r>
                      <a:endParaRPr lang="ru-RU" sz="15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7849933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1263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Предварительная оценка по Указу Президента №204 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229794"/>
              </p:ext>
            </p:extLst>
          </p:nvPr>
        </p:nvGraphicFramePr>
        <p:xfrm>
          <a:off x="334963" y="929877"/>
          <a:ext cx="11520884" cy="53802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6457">
                  <a:extLst>
                    <a:ext uri="{9D8B030D-6E8A-4147-A177-3AD203B41FA5}">
                      <a16:colId xmlns:a16="http://schemas.microsoft.com/office/drawing/2014/main" xmlns="" val="1289884509"/>
                    </a:ext>
                  </a:extLst>
                </a:gridCol>
                <a:gridCol w="6328943">
                  <a:extLst>
                    <a:ext uri="{9D8B030D-6E8A-4147-A177-3AD203B41FA5}">
                      <a16:colId xmlns:a16="http://schemas.microsoft.com/office/drawing/2014/main" xmlns="" val="4039959100"/>
                    </a:ext>
                  </a:extLst>
                </a:gridCol>
                <a:gridCol w="1224957">
                  <a:extLst>
                    <a:ext uri="{9D8B030D-6E8A-4147-A177-3AD203B41FA5}">
                      <a16:colId xmlns:a16="http://schemas.microsoft.com/office/drawing/2014/main" xmlns="" val="1533915072"/>
                    </a:ext>
                  </a:extLst>
                </a:gridCol>
                <a:gridCol w="1224957">
                  <a:extLst>
                    <a:ext uri="{9D8B030D-6E8A-4147-A177-3AD203B41FA5}">
                      <a16:colId xmlns:a16="http://schemas.microsoft.com/office/drawing/2014/main" xmlns="" val="2181613657"/>
                    </a:ext>
                  </a:extLst>
                </a:gridCol>
                <a:gridCol w="1122877">
                  <a:extLst>
                    <a:ext uri="{9D8B030D-6E8A-4147-A177-3AD203B41FA5}">
                      <a16:colId xmlns:a16="http://schemas.microsoft.com/office/drawing/2014/main" xmlns="" val="3480989983"/>
                    </a:ext>
                  </a:extLst>
                </a:gridCol>
                <a:gridCol w="962693">
                  <a:extLst>
                    <a:ext uri="{9D8B030D-6E8A-4147-A177-3AD203B41FA5}">
                      <a16:colId xmlns:a16="http://schemas.microsoft.com/office/drawing/2014/main" xmlns="" val="3882496790"/>
                    </a:ext>
                  </a:extLst>
                </a:gridCol>
              </a:tblGrid>
              <a:tr h="86985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№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Показатель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РФ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СЗФО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НАО</a:t>
                      </a:r>
                      <a:endParaRPr lang="ru-RU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Цель по Указу №204</a:t>
                      </a:r>
                      <a:endParaRPr lang="ru-RU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74319951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Жилье и городская среда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CCD1D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971437159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Обеспеченность жильем на 1 человека, кв. м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25,2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27,0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25,0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829987215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Введено в действие общей площади жилых домов на 1000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чел, кв. м.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540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644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700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700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132155063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4.3.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Индекс качества городской среды, ед.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н/д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н/д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188,5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492492095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4.4.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Доля ветхого аварийного жилья, %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2,4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2,3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6,9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2,3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588539090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Экология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489479291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Выбросы в атмосферу, тыс. тонн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8 590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1 063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38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↓ на 20%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764062939"/>
                  </a:ext>
                </a:extLst>
              </a:tr>
              <a:tr h="61212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5.2.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Сброс загрязненных сточных вод на поверхность водных объектов в расчете на 1000 чел, млн м</a:t>
                      </a:r>
                      <a:r>
                        <a:rPr lang="ru-RU" sz="1600" baseline="300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</a:t>
                      </a:r>
                      <a:endParaRPr lang="ru-RU" sz="1600" baseline="300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0,01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615491016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5.3.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Площадь зеленых насаждений на 1 чел, </a:t>
                      </a:r>
                      <a:r>
                        <a:rPr lang="ru-RU" sz="160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кв</a:t>
                      </a:r>
                      <a:r>
                        <a:rPr lang="ru-RU" sz="160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м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153,8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134,2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139,8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-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517151736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Физическая культура и культура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66804335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6.1.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Численность зрителей театров и число посещений музеев на 1000 чел.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842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2 433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435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842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573075939"/>
                  </a:ext>
                </a:extLst>
              </a:tr>
              <a:tr h="3543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6.2.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Доля занимающихся физкультурой и спортом, %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26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36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solidFill>
                      <a:srgbClr val="D27D7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55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480950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68116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7" name="Диаграмма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5360518"/>
              </p:ext>
            </p:extLst>
          </p:nvPr>
        </p:nvGraphicFramePr>
        <p:xfrm>
          <a:off x="2660931" y="815127"/>
          <a:ext cx="8978892" cy="2809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1" name="Picture 6" descr="http://www.uygulamaca.com/content/images/vehicles-ufo-free-funny-sounds-uygulamasi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1300" y="5028958"/>
            <a:ext cx="625005" cy="625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nao24.ru/media/%D0%94%D0%BE%D1%80%D0%BE%D0%B3%D0%B0_%D0%A3%D1%81%D0%B8%D0%BD%D1%81%D0%BA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0" r="32382"/>
          <a:stretch/>
        </p:blipFill>
        <p:spPr bwMode="auto">
          <a:xfrm>
            <a:off x="0" y="-26590"/>
            <a:ext cx="2395560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Бюджетные инвестиции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2" name="Овал 81"/>
          <p:cNvSpPr/>
          <p:nvPr/>
        </p:nvSpPr>
        <p:spPr>
          <a:xfrm>
            <a:off x="2853108" y="2281283"/>
            <a:ext cx="720000" cy="720000"/>
          </a:xfrm>
          <a:prstGeom prst="ellipse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3" name="Picture 2" descr="http://genmaster.ru/sites/default/files/4_0.png"/>
          <p:cNvPicPr>
            <a:picLocks noChangeAspect="1" noChangeArrowheads="1"/>
          </p:cNvPicPr>
          <p:nvPr/>
        </p:nvPicPr>
        <p:blipFill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87260" y="2381947"/>
            <a:ext cx="451695" cy="45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" name="Объект 2"/>
          <p:cNvSpPr txBox="1">
            <a:spLocks/>
          </p:cNvSpPr>
          <p:nvPr/>
        </p:nvSpPr>
        <p:spPr>
          <a:xfrm>
            <a:off x="3502009" y="2346137"/>
            <a:ext cx="3457293" cy="7956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97200" algn="l">
              <a:spcBef>
                <a:spcPts val="0"/>
              </a:spcBef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Бюджетные средства,</a:t>
            </a:r>
          </a:p>
          <a:p>
            <a:pPr marL="97200" algn="l">
              <a:spcBef>
                <a:spcPts val="0"/>
              </a:spcBef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cs typeface="Times New Roman" panose="02020603050405020304" pitchFamily="18" charset="0"/>
              </a:rPr>
              <a:t>млн. руб.</a:t>
            </a:r>
            <a:endParaRPr lang="ru-RU" sz="2000" dirty="0">
              <a:solidFill>
                <a:schemeClr val="accent1">
                  <a:lumMod val="75000"/>
                </a:schemeClr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91" name="Таблица 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964554"/>
              </p:ext>
            </p:extLst>
          </p:nvPr>
        </p:nvGraphicFramePr>
        <p:xfrm>
          <a:off x="2566815" y="3726471"/>
          <a:ext cx="9073008" cy="1287499"/>
        </p:xfrm>
        <a:graphic>
          <a:graphicData uri="http://schemas.openxmlformats.org/drawingml/2006/table">
            <a:tbl>
              <a:tblPr/>
              <a:tblGrid>
                <a:gridCol w="46121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6338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79751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844403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Бюджетные ассигнования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на осуществление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бюджетных инвестиций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3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21 объект</a:t>
                      </a:r>
                    </a:p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капитального строительства</a:t>
                      </a:r>
                    </a:p>
                  </a:txBody>
                  <a:tcPr marL="7339" marR="7339" marT="7339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45" name="Прямоугольник 44"/>
          <p:cNvSpPr/>
          <p:nvPr/>
        </p:nvSpPr>
        <p:spPr>
          <a:xfrm>
            <a:off x="4319224" y="5644619"/>
            <a:ext cx="1703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Строительство объекта Школа №3 на 700 мест</a:t>
            </a:r>
          </a:p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 по ул. Авиаторов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132139" y="5060267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744,6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5061684" y="5305908"/>
            <a:ext cx="1105530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млн. руб.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494806" y="5659614"/>
            <a:ext cx="170397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Приобретение жилых помещений, в </a:t>
            </a:r>
            <a:r>
              <a:rPr lang="ru-RU" sz="1400" dirty="0" err="1" smtClean="0">
                <a:solidFill>
                  <a:schemeClr val="accent1">
                    <a:lumMod val="50000"/>
                  </a:schemeClr>
                </a:solidFill>
              </a:rPr>
              <a:t>т.ч</a:t>
            </a:r>
            <a:r>
              <a:rPr lang="ru-RU" sz="1400" dirty="0" smtClean="0">
                <a:solidFill>
                  <a:schemeClr val="accent1">
                    <a:lumMod val="50000"/>
                  </a:schemeClr>
                </a:solidFill>
              </a:rPr>
              <a:t>. путем участия в долевом строительстве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187921" y="5075262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780,7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3117468" y="5320903"/>
            <a:ext cx="1105530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млн. руб.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119424" y="5659614"/>
            <a:ext cx="17039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Реконструкция автодороги</a:t>
            </a:r>
          </a:p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г. Нарьян-Мар – </a:t>
            </a:r>
          </a:p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п. Искателей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6741722" y="5075262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260,4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6671270" y="5320903"/>
            <a:ext cx="1105530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млн. руб.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292" y="5064649"/>
            <a:ext cx="537325" cy="57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7919624" y="5659614"/>
            <a:ext cx="18479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Строительство объекта Школа на 860 мест в п. Искателей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8555361" y="5075262"/>
            <a:ext cx="8867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193,6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8543478" y="5316997"/>
            <a:ext cx="1105530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млн. руб.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pic>
        <p:nvPicPr>
          <p:cNvPr id="39" name="Picture 13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469" y="5097067"/>
            <a:ext cx="576064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Прямоугольник 37"/>
          <p:cNvSpPr/>
          <p:nvPr/>
        </p:nvSpPr>
        <p:spPr>
          <a:xfrm>
            <a:off x="9672011" y="5626464"/>
            <a:ext cx="17039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400" dirty="0">
                <a:solidFill>
                  <a:schemeClr val="accent1">
                    <a:lumMod val="50000"/>
                  </a:schemeClr>
                </a:solidFill>
              </a:rPr>
              <a:t>Пришкольный интернат на 80 мест в п.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</a:rPr>
              <a:t>Каратайка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0318268" y="5307716"/>
            <a:ext cx="1105530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cs typeface="Arial" panose="020B0604020202020204" pitchFamily="34" charset="0"/>
              </a:rPr>
              <a:t>млн. руб.</a:t>
            </a:r>
            <a:endParaRPr lang="ru-RU" sz="3200" b="1" dirty="0">
              <a:solidFill>
                <a:schemeClr val="accent1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0339023" y="5049129"/>
            <a:ext cx="10369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179,3</a:t>
            </a:r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673" y="5096463"/>
            <a:ext cx="537325" cy="579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0" name="Picture 2" descr="https://www.shareicon.net/download/2015/12/28/694342_home_512x512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843092" y="5075416"/>
            <a:ext cx="586626" cy="58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68375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Крупные инвестиционные проекты НАО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Таблица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996397"/>
              </p:ext>
            </p:extLst>
          </p:nvPr>
        </p:nvGraphicFramePr>
        <p:xfrm>
          <a:off x="406574" y="836909"/>
          <a:ext cx="11449271" cy="5587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50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211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900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7303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194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3808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22200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проекта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Описание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ru-RU" sz="1600" b="1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инвестпроекта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Период реализации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Общая стоимость,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млн. руб.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0398">
                <a:tc rowSpan="2">
                  <a:txBody>
                    <a:bodyPr/>
                    <a:lstStyle/>
                    <a:p>
                      <a:pPr algn="l" fontAlgn="ctr"/>
                      <a:endParaRPr lang="ru-RU" sz="1600" u="none" strike="noStrike" dirty="0">
                        <a:effectLst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Автомобильная дорога регионального значения г. Нарьян-Мар – г. Усинск 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Общая протяженность трассы 367 км,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из них по территории НАО 214,5 км.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Построено 134,7 км, подлежит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завершению </a:t>
                      </a: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79,8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км 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2016-2019 гг.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Всего: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10 179,31</a:t>
                      </a:r>
                    </a:p>
                  </a:txBody>
                  <a:tcPr marL="0" marR="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03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Федер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912,16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окружной </a:t>
                      </a: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9 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267,15</a:t>
                      </a:r>
                    </a:p>
                  </a:txBody>
                  <a:tcPr marL="0" marR="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09191"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Строительство объекта «Школа №3 на 700 мест</a:t>
                      </a:r>
                    </a:p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по ул. Авиаторов</a:t>
                      </a:r>
                    </a:p>
                    <a:p>
                      <a:pPr algn="l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в г. Нарьян-Маре»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Площадь застройки – 7 421,3 </a:t>
                      </a:r>
                      <a:r>
                        <a:rPr lang="ru-RU" sz="14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кв.м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Общая площадь здания – 27 370,15 </a:t>
                      </a:r>
                      <a:r>
                        <a:rPr lang="ru-RU" sz="14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кв.м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 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Строительный объем здания – 120 375,4 </a:t>
                      </a:r>
                      <a:r>
                        <a:rPr lang="ru-RU" sz="1400" b="1" i="0" u="none" strike="noStrike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куб.м</a:t>
                      </a: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 Вместимость школы – 700 учащихся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2016-2019 гг.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Окружной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бюджет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1 898,93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39597"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Развитие медицинского комплекса ГБУЗ НАО «Ненецкая окружная больница» 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None/>
                      </a:pP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Проектирование и строительство пристройки, а также разработка ПСД и строительство нового здания для размещения инфекционного отделения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2015 – 2021 гг.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Окружной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бюджет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3 071,84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996285"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Строительства объекта</a:t>
                      </a:r>
                    </a:p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Школа на 860 мест</a:t>
                      </a:r>
                    </a:p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в п. Искателей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Проектирование и строительство «под ключ»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Общая площадь здания – 19 312 </a:t>
                      </a:r>
                      <a:r>
                        <a:rPr lang="ru-RU" sz="1400" b="1" i="0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кв.м</a:t>
                      </a: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.;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Строительный объем здания – 87 272 куб. м.;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Вместимость школы – 860 учащихся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2017 – 2019 гг.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Окружной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бюджет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1 800,00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50994"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Строительство «Окружной противотуберкулезный диспансер», с разработкой проектной документации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Проектирование и строительство объекта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на 50 коек, в том числе взрослого, детского, амбулаторного отделения, отделения лучевой диагностики, клинико-диагностической лаборатории, бактериологической лаборатории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 и др. блоков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Прединвестиц</a:t>
                      </a:r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. стадия</a:t>
                      </a:r>
                      <a:endParaRPr lang="ru-RU" sz="14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Окружной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бюджет</a:t>
                      </a:r>
                    </a:p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n-lt"/>
                        </a:rPr>
                        <a:t>1 131,25</a:t>
                      </a:r>
                    </a:p>
                  </a:txBody>
                  <a:tcPr marL="0" marR="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8596163"/>
                  </a:ext>
                </a:extLst>
              </a:tr>
            </a:tbl>
          </a:graphicData>
        </a:graphic>
      </p:graphicFrame>
      <p:pic>
        <p:nvPicPr>
          <p:cNvPr id="40" name="Picture 4" descr="D:\02. Поручения руководства\03_БЮДЖЕТ\2017 год план 2018 и 2019\значки\free-road-clipart-1.png"/>
          <p:cNvPicPr>
            <a:picLocks noChangeAspect="1" noChangeArrowheads="1"/>
          </p:cNvPicPr>
          <p:nvPr/>
        </p:nvPicPr>
        <p:blipFill rotWithShape="1"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69" t="-530" r="-4258" b="59709"/>
          <a:stretch/>
        </p:blipFill>
        <p:spPr bwMode="auto">
          <a:xfrm>
            <a:off x="510446" y="1629594"/>
            <a:ext cx="619019" cy="50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https://www.shareicon.net/download/2015/12/28/694280_house_512x512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88" y="2565698"/>
            <a:ext cx="504173" cy="5041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58036" y="6444090"/>
            <a:ext cx="78868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800" i="1" dirty="0">
                <a:solidFill>
                  <a:schemeClr val="accent1">
                    <a:lumMod val="50000"/>
                  </a:schemeClr>
                </a:solidFill>
              </a:rPr>
              <a:t>Полный реестр на http://invest.adm-nao.ru/investprojects</a:t>
            </a:r>
          </a:p>
        </p:txBody>
      </p:sp>
      <p:pic>
        <p:nvPicPr>
          <p:cNvPr id="14338" name="Picture 2" descr="http://disk.yandex.net/qr/?clean=1&amp;text=https://clck.ru/EXuV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4855" y="5909640"/>
            <a:ext cx="855662" cy="855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D:\02. Поручения руководства\03_БЮДЖЕТ\2017 год план 2018 и 2019\значки\Snake_cup-512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6" y="3573810"/>
            <a:ext cx="528620" cy="528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86" y="4509914"/>
            <a:ext cx="608654" cy="656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http://cdn.onlinewebfonts.com/svg/download_533995.png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19" y="5589972"/>
            <a:ext cx="574953" cy="57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07595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204027"/>
              </p:ext>
            </p:extLst>
          </p:nvPr>
        </p:nvGraphicFramePr>
        <p:xfrm>
          <a:off x="402007" y="917299"/>
          <a:ext cx="11377264" cy="555742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04780">
                  <a:extLst>
                    <a:ext uri="{9D8B030D-6E8A-4147-A177-3AD203B41FA5}">
                      <a16:colId xmlns:a16="http://schemas.microsoft.com/office/drawing/2014/main" xmlns="" val="1272654305"/>
                    </a:ext>
                  </a:extLst>
                </a:gridCol>
                <a:gridCol w="2964283">
                  <a:extLst>
                    <a:ext uri="{9D8B030D-6E8A-4147-A177-3AD203B41FA5}">
                      <a16:colId xmlns:a16="http://schemas.microsoft.com/office/drawing/2014/main" xmlns="" val="135180983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3646206417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1864878766"/>
                    </a:ext>
                  </a:extLst>
                </a:gridCol>
                <a:gridCol w="4099889">
                  <a:extLst>
                    <a:ext uri="{9D8B030D-6E8A-4147-A177-3AD203B41FA5}">
                      <a16:colId xmlns:a16="http://schemas.microsoft.com/office/drawing/2014/main" xmlns="" val="2452150047"/>
                    </a:ext>
                  </a:extLst>
                </a:gridCol>
              </a:tblGrid>
              <a:tr h="553134"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Приоритетный проект (программа)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Протокол президиума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Срок </a:t>
                      </a:r>
                    </a:p>
                    <a:p>
                      <a:pPr algn="ctr" fontAlgn="ctr"/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реализации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Основная цель проекта (программы)</a:t>
                      </a:r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accent1">
                        <a:lumMod val="7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35147264"/>
                  </a:ext>
                </a:extLst>
              </a:tr>
              <a:tr h="471548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</a:p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ЗДРАВООХРАНЕНИЕ</a:t>
                      </a:r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Минздрав России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264395635"/>
                  </a:ext>
                </a:extLst>
              </a:tr>
              <a:tr h="1150838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Проект «Развитие </a:t>
                      </a:r>
                    </a:p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санитарной авиации»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25.10.2016 №9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01.11.2016 – 15.02.2020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Санитарная авиация для оказания жителям сельской местности, из стойбищ и вахтовых поселков экстренной и консультативной медицинской помощи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752602"/>
                  </a:ext>
                </a:extLst>
              </a:tr>
              <a:tr h="471548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</a:t>
                      </a:r>
                    </a:p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ЖКХ и ГОРОДСКАЯ СРЕДА </a:t>
                      </a:r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Минстрой России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507496815"/>
                  </a:ext>
                </a:extLst>
              </a:tr>
              <a:tr h="300641">
                <a:tc rowSpan="2"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34882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Проект «Формирование комфортной городской среды»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17.11.2016 – 01.05.2021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комплексное благоустройство населенных пунктов с численностью населения свыше 1000 человек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12840928"/>
                  </a:ext>
                </a:extLst>
              </a:tr>
              <a:tr h="7037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18.08.2017 №5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46653217"/>
                  </a:ext>
                </a:extLst>
              </a:tr>
              <a:tr h="471548">
                <a:tc gridSpan="5">
                  <a:txBody>
                    <a:bodyPr/>
                    <a:lstStyle/>
                    <a:p>
                      <a:pPr algn="l" fontAlgn="ctr"/>
                      <a:endParaRPr lang="ru-RU" sz="1600" b="1" u="none" strike="noStrike" kern="12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</a:endParaRPr>
                    </a:p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 ЭКОЛОГИЯ</a:t>
                      </a:r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 Минприроды России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088375829"/>
                  </a:ext>
                </a:extLst>
              </a:tr>
              <a:tr h="1363541">
                <a:tc>
                  <a:txBody>
                    <a:bodyPr/>
                    <a:lstStyle/>
                    <a:p>
                      <a:pPr algn="ctr" fontAlgn="ctr"/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Проект «Чистая страна»</a:t>
                      </a:r>
                      <a:endParaRPr lang="ru-RU" sz="16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21.12.2016 №12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01.01.2017 – 31.12.2025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ликвидация накопленных </a:t>
                      </a:r>
                      <a:r>
                        <a:rPr lang="ru-RU" sz="1600" u="none" strike="noStrike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отходов; </a:t>
                      </a:r>
                      <a:r>
                        <a:rPr lang="ru-RU" sz="1600" u="none" strike="noStrike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ликвидация прошлого экологического ущерба и рекультивация земель; создание системы утилизации ТКО</a:t>
                      </a:r>
                      <a:endParaRPr lang="ru-RU" sz="16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493" marR="7493" marT="7493" marB="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44954928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Участие в федеральных проектах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2" name="Прямая соединительная линия 16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362" name="Picture 2" descr="http://www.pvhc.net/img111/ztocvvohuegcqjfpbdei.png"/>
          <p:cNvPicPr>
            <a:picLocks noChangeAspect="1" noChangeArrowheads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76422" flipH="1">
            <a:off x="465282" y="1940334"/>
            <a:ext cx="1220562" cy="122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www.miankoutu.com/uploadfiles/2015-9-24/2015924154357483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39" y="3685200"/>
            <a:ext cx="896722" cy="896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http://www.miankoutu.com/uploadfiles/2015-9-24/2015924154357483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58" y="3724570"/>
            <a:ext cx="857352" cy="85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ttps://d30y9cdsu7xlg0.cloudfront.net/png/170298-200.png"/>
          <p:cNvPicPr>
            <a:picLocks noChangeAspect="1" noChangeArrowheads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60" y="5243458"/>
            <a:ext cx="883560" cy="883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170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00igr.net/up/datai/227628/0025-039-.jpg">
            <a:extLst>
              <a:ext uri="{FF2B5EF4-FFF2-40B4-BE49-F238E27FC236}">
                <a16:creationId xmlns:a16="http://schemas.microsoft.com/office/drawing/2014/main" xmlns="" id="{F0922AD6-F9A1-4E39-A9C0-5AAFE51ED5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42532"/>
          <a:stretch/>
        </p:blipFill>
        <p:spPr bwMode="auto">
          <a:xfrm>
            <a:off x="-25474" y="-32952"/>
            <a:ext cx="2414148" cy="6900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2501078" y="189434"/>
            <a:ext cx="9282759" cy="91013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Дотации, субсидии и субвенции муниципальным образованиям Ненецкого округа, млн. рублей</a:t>
            </a:r>
          </a:p>
        </p:txBody>
      </p:sp>
      <p:pic>
        <p:nvPicPr>
          <p:cNvPr id="16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2494806" y="210942"/>
            <a:ext cx="6272" cy="842588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xmlns="" id="{00000000-0008-0000-1C00-000002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9537211"/>
              </p:ext>
            </p:extLst>
          </p:nvPr>
        </p:nvGraphicFramePr>
        <p:xfrm>
          <a:off x="2854846" y="1557585"/>
          <a:ext cx="9073007" cy="51130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3286894" y="3187293"/>
            <a:ext cx="9429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288,2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92191" y="2061642"/>
            <a:ext cx="9429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470,3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239222" y="2376256"/>
            <a:ext cx="883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419,7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191550" y="2896762"/>
            <a:ext cx="883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333,1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648254" y="3632211"/>
            <a:ext cx="883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227,5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679382" y="1773610"/>
            <a:ext cx="8835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chemeClr val="accent1">
                    <a:lumMod val="75000"/>
                  </a:schemeClr>
                </a:solidFill>
                <a:latin typeface="Calibri" panose="020F0502020204030204" pitchFamily="34" charset="0"/>
              </a:rPr>
              <a:t>506,6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52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2.bp.blogspot.com/-PwV7R-Mbc5A/Ve1RhLgkFFI/AAAAAAAADMk/4gTsu46WN3E/s1600/Dom-rybak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52" r="27291" b="7368"/>
          <a:stretch/>
        </p:blipFill>
        <p:spPr bwMode="auto">
          <a:xfrm>
            <a:off x="-25474" y="-1928"/>
            <a:ext cx="2448272" cy="6888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Дотации, субсидии и субвенции МО на 2019 год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3" name="Прямая соединительная линия 62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2998862" y="1116725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ГО Город Нарьян-Мар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259,8</a:t>
            </a:r>
            <a:endParaRPr lang="ru-RU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86850" y="1108695"/>
            <a:ext cx="1368152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ГП Раб. 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П. Искателей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39,6</a:t>
            </a:r>
            <a:endParaRPr lang="ru-RU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788160" y="2213340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Примор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pPr algn="ctr"/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ско-Куйский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 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10,3 </a:t>
            </a:r>
            <a:r>
              <a:rPr lang="ru-RU" sz="1100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млн.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716417" y="2236497"/>
            <a:ext cx="1403648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Канинский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13,5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646934" y="3333973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Велико-височный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7,1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</a:t>
            </a:r>
            <a:r>
              <a:rPr lang="ru-RU" sz="1100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sz="20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774744" y="3345547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Пешский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3,9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25979" y="4349489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Тиманс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кий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3,3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74320" y="4355808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Омский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3,3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7796809" y="2231206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Пустозерс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кий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8,5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9939114" y="3279425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Малозе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-</a:t>
            </a:r>
          </a:p>
          <a:p>
            <a:pPr algn="ctr"/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мельский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3,9 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4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823198" y="4333060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Юшарский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2,7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0551449" y="1117084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Хорей-</a:t>
            </a:r>
          </a:p>
          <a:p>
            <a:pPr algn="ctr"/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Верский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16,7 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4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9937981" y="4376387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Тельви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-сочный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2,5 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4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050934" y="2212289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Коткинский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7,6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06262" y="5423587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Посёлок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Амдерма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2,5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53713" y="5428764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Карский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2,4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623961" y="1116725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Шоинский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21,6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831604" y="5423587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Хоседа-Хардский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2,3 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4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5879182" y="3341378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Колгуевский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6,9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10021395" y="5458792"/>
            <a:ext cx="1584176" cy="738664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МО </a:t>
            </a:r>
            <a:r>
              <a:rPr lang="ru-RU" sz="1200" b="1" cap="all" dirty="0" err="1">
                <a:ln w="0"/>
                <a:solidFill>
                  <a:schemeClr val="tx2">
                    <a:lumMod val="50000"/>
                  </a:schemeClr>
                </a:solidFill>
              </a:rPr>
              <a:t>Андегский</a:t>
            </a:r>
            <a:r>
              <a:rPr lang="ru-RU" sz="12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 сельсовет</a:t>
            </a:r>
          </a:p>
          <a:p>
            <a:pPr algn="ctr"/>
            <a:r>
              <a:rPr lang="ru-RU" b="1" cap="all" dirty="0" smtClean="0">
                <a:ln w="0"/>
                <a:solidFill>
                  <a:schemeClr val="tx2">
                    <a:lumMod val="50000"/>
                  </a:schemeClr>
                </a:solidFill>
              </a:rPr>
              <a:t>0,8 </a:t>
            </a:r>
            <a:r>
              <a:rPr lang="ru-RU" sz="1100" b="1" cap="all" dirty="0">
                <a:ln w="0"/>
                <a:solidFill>
                  <a:schemeClr val="tx2">
                    <a:lumMod val="50000"/>
                  </a:schemeClr>
                </a:solidFill>
              </a:rPr>
              <a:t>млн. руб.</a:t>
            </a:r>
            <a:endParaRPr lang="ru-RU" sz="1200" b="1" cap="all" dirty="0">
              <a:ln w="0"/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9" name="Picture 7" descr="Герб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8466" y="1161634"/>
            <a:ext cx="662400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0" name="Прямая соединительная линия 39"/>
          <p:cNvCxnSpPr/>
          <p:nvPr/>
        </p:nvCxnSpPr>
        <p:spPr>
          <a:xfrm>
            <a:off x="2631768" y="2116807"/>
            <a:ext cx="91520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2638822" y="3196927"/>
            <a:ext cx="91520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2566814" y="4205039"/>
            <a:ext cx="91520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631768" y="5285159"/>
            <a:ext cx="915207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Picture 29" descr="Герб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4879" y="5463737"/>
            <a:ext cx="657407" cy="8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923" y="5458792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703" y="3360590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814" y="1128332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353" y="2290489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9" name="Picture 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1665" y="5468268"/>
            <a:ext cx="6667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735" y="3388705"/>
            <a:ext cx="6572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" name="Picture 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2203" y="2269141"/>
            <a:ext cx="65722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8" name="Picture 9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0557" y="3325948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9" name="Picture 10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2712" y="4378455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" name="Picture 11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948" y="3338898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1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821" y="2282665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6" name="Picture 1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342" y="2254574"/>
            <a:ext cx="657225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7" name="Picture 1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592" y="4394358"/>
            <a:ext cx="6667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8" name="Picture 15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2664" y="4384043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9" name="Picture 16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0909" y="1160959"/>
            <a:ext cx="657225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" name="Picture 17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373" y="5446018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" name="Picture 18"/>
          <p:cNvPicPr>
            <a:picLocks noChangeAspect="1"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9905" y="1125538"/>
            <a:ext cx="666750" cy="81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3" name="Picture 19"/>
          <p:cNvPicPr>
            <a:picLocks noChangeAspect="1"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7730" y="4388410"/>
            <a:ext cx="666750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Прямоугольник 51"/>
          <p:cNvSpPr/>
          <p:nvPr/>
        </p:nvSpPr>
        <p:spPr>
          <a:xfrm>
            <a:off x="4799062" y="1125538"/>
            <a:ext cx="1584176" cy="923330"/>
          </a:xfrm>
          <a:prstGeom prst="rect">
            <a:avLst/>
          </a:prstGeom>
          <a:noFill/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contourClr>
                <a:schemeClr val="accent1">
                  <a:shade val="75000"/>
                </a:schemeClr>
              </a:contourClr>
            </a:sp3d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cap="all" dirty="0">
                <a:ln w="0"/>
                <a:solidFill>
                  <a:schemeClr val="accent1">
                    <a:lumMod val="50000"/>
                  </a:schemeClr>
                </a:solidFill>
              </a:rPr>
              <a:t>МО МР</a:t>
            </a:r>
          </a:p>
          <a:p>
            <a:pPr algn="ctr"/>
            <a:r>
              <a:rPr lang="ru-RU" sz="1200" b="1" cap="all" dirty="0">
                <a:ln w="0"/>
                <a:solidFill>
                  <a:schemeClr val="accent1">
                    <a:lumMod val="50000"/>
                  </a:schemeClr>
                </a:solidFill>
              </a:rPr>
              <a:t>Заполярный</a:t>
            </a:r>
          </a:p>
          <a:p>
            <a:pPr algn="ctr"/>
            <a:r>
              <a:rPr lang="ru-RU" sz="1200" b="1" cap="all" dirty="0">
                <a:ln w="0"/>
                <a:solidFill>
                  <a:schemeClr val="accent1">
                    <a:lumMod val="50000"/>
                  </a:schemeClr>
                </a:solidFill>
              </a:rPr>
              <a:t>район</a:t>
            </a:r>
          </a:p>
          <a:p>
            <a:pPr algn="ctr"/>
            <a:r>
              <a:rPr lang="ru-RU" sz="1200" b="1" cap="all" dirty="0" smtClean="0">
                <a:ln w="0"/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cap="all" dirty="0" smtClean="0">
                <a:ln w="0"/>
                <a:solidFill>
                  <a:schemeClr val="accent1">
                    <a:lumMod val="50000"/>
                  </a:schemeClr>
                </a:solidFill>
              </a:rPr>
              <a:t>77,7</a:t>
            </a:r>
            <a:endParaRPr lang="ru-RU" sz="1200" b="1" cap="all" dirty="0">
              <a:ln w="0"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53" name="Picture 3" descr="D:\02. Поручения руководства\03_БЮДЖЕТ\00_ Бюджет для граждан - квест\ЗАКОН попр Бюджет для граждан 2017\Герб-МО-МР-Заполярный-район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665" y="898903"/>
            <a:ext cx="702730" cy="11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nvinder.ru/sites/default/files/gazeta/2018/07/sr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85"/>
          <a:stretch/>
        </p:blipFill>
        <p:spPr bwMode="auto">
          <a:xfrm>
            <a:off x="0" y="-21146"/>
            <a:ext cx="12192000" cy="6907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03150" y="2565577"/>
            <a:ext cx="1367974" cy="288017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03150" y="2565698"/>
            <a:ext cx="1367974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227,2</a:t>
            </a:r>
            <a:endParaRPr lang="ru-RU" sz="28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703150" y="5661752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2015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703150" y="4777676"/>
            <a:ext cx="1367974" cy="668079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68,4</a:t>
            </a: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90550" y="4777676"/>
            <a:ext cx="1321514" cy="668079"/>
          </a:xfrm>
          <a:custGeom>
            <a:avLst/>
            <a:gdLst>
              <a:gd name="connsiteX0" fmla="*/ 0 w 1152128"/>
              <a:gd name="connsiteY0" fmla="*/ 0 h 504056"/>
              <a:gd name="connsiteX1" fmla="*/ 1152128 w 1152128"/>
              <a:gd name="connsiteY1" fmla="*/ 0 h 504056"/>
              <a:gd name="connsiteX2" fmla="*/ 1152128 w 1152128"/>
              <a:gd name="connsiteY2" fmla="*/ 504056 h 504056"/>
              <a:gd name="connsiteX3" fmla="*/ 0 w 1152128"/>
              <a:gd name="connsiteY3" fmla="*/ 504056 h 504056"/>
              <a:gd name="connsiteX4" fmla="*/ 0 w 1152128"/>
              <a:gd name="connsiteY4" fmla="*/ 0 h 504056"/>
              <a:gd name="connsiteX0" fmla="*/ 0 w 1404290"/>
              <a:gd name="connsiteY0" fmla="*/ 0 h 504056"/>
              <a:gd name="connsiteX1" fmla="*/ 1152128 w 1404290"/>
              <a:gd name="connsiteY1" fmla="*/ 0 h 504056"/>
              <a:gd name="connsiteX2" fmla="*/ 1404264 w 1404290"/>
              <a:gd name="connsiteY2" fmla="*/ 262492 h 504056"/>
              <a:gd name="connsiteX3" fmla="*/ 1152128 w 1404290"/>
              <a:gd name="connsiteY3" fmla="*/ 504056 h 504056"/>
              <a:gd name="connsiteX4" fmla="*/ 0 w 1404290"/>
              <a:gd name="connsiteY4" fmla="*/ 504056 h 504056"/>
              <a:gd name="connsiteX5" fmla="*/ 0 w 1404290"/>
              <a:gd name="connsiteY5" fmla="*/ 0 h 504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04290" h="504056">
                <a:moveTo>
                  <a:pt x="0" y="0"/>
                </a:moveTo>
                <a:lnTo>
                  <a:pt x="1152128" y="0"/>
                </a:lnTo>
                <a:cubicBezTo>
                  <a:pt x="1149088" y="87497"/>
                  <a:pt x="1407304" y="174995"/>
                  <a:pt x="1404264" y="262492"/>
                </a:cubicBezTo>
                <a:lnTo>
                  <a:pt x="1152128" y="504056"/>
                </a:ln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1800"/>
              </a:lnSpc>
            </a:pPr>
            <a:endParaRPr lang="ru-RU" sz="400" b="1" spc="150" dirty="0"/>
          </a:p>
          <a:p>
            <a:pPr>
              <a:lnSpc>
                <a:spcPts val="1800"/>
              </a:lnSpc>
            </a:pPr>
            <a:r>
              <a:rPr lang="ru-RU" sz="3200" b="1" spc="150" dirty="0"/>
              <a:t>ВРП</a:t>
            </a:r>
          </a:p>
          <a:p>
            <a:pPr>
              <a:lnSpc>
                <a:spcPts val="1800"/>
              </a:lnSpc>
            </a:pPr>
            <a:r>
              <a:rPr lang="ru-RU" spc="-150" dirty="0"/>
              <a:t>без нефти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143564" y="2133650"/>
            <a:ext cx="1367974" cy="331210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143564" y="5661752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2016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3143564" y="4869598"/>
            <a:ext cx="1367974" cy="576158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65,1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83724" y="1773591"/>
            <a:ext cx="1367974" cy="3672165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583724" y="5661752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2017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583724" y="4320482"/>
            <a:ext cx="1367974" cy="1125274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80,6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023884" y="1341562"/>
            <a:ext cx="1367974" cy="4104193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6023884" y="5661752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2018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023884" y="4221882"/>
            <a:ext cx="1367974" cy="1223873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94,3</a:t>
            </a:r>
            <a:endParaRPr lang="ru-RU" sz="2800" b="1" dirty="0">
              <a:solidFill>
                <a:schemeClr val="bg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90550" y="5590034"/>
            <a:ext cx="11521788" cy="0"/>
          </a:xfrm>
          <a:prstGeom prst="line">
            <a:avLst/>
          </a:prstGeom>
          <a:ln>
            <a:solidFill>
              <a:schemeClr val="accent1">
                <a:alpha val="8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2"/>
          <p:cNvSpPr/>
          <p:nvPr/>
        </p:nvSpPr>
        <p:spPr>
          <a:xfrm>
            <a:off x="3137026" y="2133142"/>
            <a:ext cx="1392187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255,5</a:t>
            </a:r>
            <a:endParaRPr lang="ru-RU" sz="2800" b="1" dirty="0"/>
          </a:p>
        </p:txBody>
      </p:sp>
      <p:sp>
        <p:nvSpPr>
          <p:cNvPr id="37" name="Прямоугольник 2"/>
          <p:cNvSpPr/>
          <p:nvPr/>
        </p:nvSpPr>
        <p:spPr>
          <a:xfrm>
            <a:off x="4580109" y="1762499"/>
            <a:ext cx="1396215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292,1</a:t>
            </a:r>
          </a:p>
        </p:txBody>
      </p:sp>
      <p:sp>
        <p:nvSpPr>
          <p:cNvPr id="38" name="Прямоугольник 2"/>
          <p:cNvSpPr/>
          <p:nvPr/>
        </p:nvSpPr>
        <p:spPr>
          <a:xfrm>
            <a:off x="6030599" y="1334580"/>
            <a:ext cx="1367974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366,8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2501078" y="189434"/>
            <a:ext cx="913874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Динамика валового регионального продукта</a:t>
            </a:r>
          </a:p>
        </p:txBody>
      </p:sp>
      <p:pic>
        <p:nvPicPr>
          <p:cNvPr id="29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Прямая соединительная линия 31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7464222" y="1197544"/>
            <a:ext cx="1367974" cy="4247977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7464222" y="5661518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2019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7464222" y="4135650"/>
            <a:ext cx="1367974" cy="1309872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107,4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904382" y="981523"/>
            <a:ext cx="1367974" cy="4464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8904382" y="5661518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2020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8904382" y="4005858"/>
            <a:ext cx="1367974" cy="1439663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114,4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367476" y="698707"/>
            <a:ext cx="1367974" cy="474681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10367476" y="5661517"/>
            <a:ext cx="1367974" cy="503990"/>
          </a:xfrm>
          <a:prstGeom prst="rect">
            <a:avLst/>
          </a:prstGeom>
          <a:solidFill>
            <a:schemeClr val="accent2">
              <a:lumMod val="50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2021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0367476" y="3925853"/>
            <a:ext cx="1367974" cy="1519667"/>
          </a:xfrm>
          <a:prstGeom prst="rect">
            <a:avLst/>
          </a:prstGeom>
          <a:solidFill>
            <a:srgbClr val="0070C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122,3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2"/>
          <p:cNvSpPr/>
          <p:nvPr/>
        </p:nvSpPr>
        <p:spPr>
          <a:xfrm>
            <a:off x="7444862" y="1197543"/>
            <a:ext cx="1377478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390,6</a:t>
            </a:r>
          </a:p>
        </p:txBody>
      </p:sp>
      <p:sp>
        <p:nvSpPr>
          <p:cNvPr id="46" name="Прямоугольник 2"/>
          <p:cNvSpPr/>
          <p:nvPr/>
        </p:nvSpPr>
        <p:spPr>
          <a:xfrm>
            <a:off x="8887989" y="981521"/>
            <a:ext cx="1390730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416,0</a:t>
            </a:r>
          </a:p>
        </p:txBody>
      </p:sp>
      <p:sp>
        <p:nvSpPr>
          <p:cNvPr id="47" name="Прямоугольник 2"/>
          <p:cNvSpPr/>
          <p:nvPr/>
        </p:nvSpPr>
        <p:spPr>
          <a:xfrm>
            <a:off x="10378611" y="699457"/>
            <a:ext cx="1367974" cy="655054"/>
          </a:xfrm>
          <a:custGeom>
            <a:avLst/>
            <a:gdLst>
              <a:gd name="connsiteX0" fmla="*/ 0 w 1368152"/>
              <a:gd name="connsiteY0" fmla="*/ 0 h 504056"/>
              <a:gd name="connsiteX1" fmla="*/ 1368152 w 1368152"/>
              <a:gd name="connsiteY1" fmla="*/ 0 h 504056"/>
              <a:gd name="connsiteX2" fmla="*/ 1368152 w 1368152"/>
              <a:gd name="connsiteY2" fmla="*/ 504056 h 504056"/>
              <a:gd name="connsiteX3" fmla="*/ 0 w 1368152"/>
              <a:gd name="connsiteY3" fmla="*/ 504056 h 504056"/>
              <a:gd name="connsiteX4" fmla="*/ 0 w 1368152"/>
              <a:gd name="connsiteY4" fmla="*/ 0 h 504056"/>
              <a:gd name="connsiteX0" fmla="*/ 0 w 1368152"/>
              <a:gd name="connsiteY0" fmla="*/ 0 h 655139"/>
              <a:gd name="connsiteX1" fmla="*/ 1368152 w 1368152"/>
              <a:gd name="connsiteY1" fmla="*/ 0 h 655139"/>
              <a:gd name="connsiteX2" fmla="*/ 1368152 w 1368152"/>
              <a:gd name="connsiteY2" fmla="*/ 504056 h 655139"/>
              <a:gd name="connsiteX3" fmla="*/ 1054640 w 1368152"/>
              <a:gd name="connsiteY3" fmla="*/ 655056 h 655139"/>
              <a:gd name="connsiteX4" fmla="*/ 0 w 1368152"/>
              <a:gd name="connsiteY4" fmla="*/ 504056 h 655139"/>
              <a:gd name="connsiteX5" fmla="*/ 0 w 1368152"/>
              <a:gd name="connsiteY5" fmla="*/ 0 h 655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68152" h="655139">
                <a:moveTo>
                  <a:pt x="0" y="0"/>
                </a:moveTo>
                <a:lnTo>
                  <a:pt x="1368152" y="0"/>
                </a:lnTo>
                <a:lnTo>
                  <a:pt x="1368152" y="504056"/>
                </a:lnTo>
                <a:cubicBezTo>
                  <a:pt x="1272747" y="499798"/>
                  <a:pt x="1150045" y="659314"/>
                  <a:pt x="1054640" y="655056"/>
                </a:cubicBezTo>
                <a:lnTo>
                  <a:pt x="0" y="50405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444,8</a:t>
            </a:r>
          </a:p>
        </p:txBody>
      </p:sp>
    </p:spTree>
    <p:extLst>
      <p:ext uri="{BB962C8B-B14F-4D97-AF65-F5344CB8AC3E}">
        <p14:creationId xmlns:p14="http://schemas.microsoft.com/office/powerpoint/2010/main" val="10990575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9" b="14444"/>
          <a:stretch/>
        </p:blipFill>
        <p:spPr>
          <a:xfrm>
            <a:off x="0" y="-26590"/>
            <a:ext cx="12190413" cy="688617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3933850"/>
            <a:ext cx="6455246" cy="1512168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910630" y="4681401"/>
            <a:ext cx="576064" cy="576000"/>
          </a:xfrm>
          <a:prstGeom prst="roundRect">
            <a:avLst/>
          </a:prstGeom>
          <a:solidFill>
            <a:srgbClr val="169C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500" b="1" dirty="0" smtClean="0"/>
              <a:t>W</a:t>
            </a:r>
            <a:endParaRPr lang="ru-RU" sz="35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86694" y="4653930"/>
            <a:ext cx="417646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dirty="0">
                <a:solidFill>
                  <a:schemeClr val="bg1"/>
                </a:solidFill>
              </a:rPr>
              <a:t>DFEI.ADM-NAO.RU</a:t>
            </a:r>
            <a:endParaRPr lang="ru-RU" sz="35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38622" y="4058702"/>
            <a:ext cx="59766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</a:rPr>
              <a:t>БЛАГОДАРИМ ЗА ВНИМАНИЕ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443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jobclab.ru/images/manager/142/4/z_5e25fa9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9" r="39511"/>
          <a:stretch/>
        </p:blipFill>
        <p:spPr bwMode="auto">
          <a:xfrm>
            <a:off x="-25474" y="-1"/>
            <a:ext cx="2448272" cy="6874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5032395"/>
              </p:ext>
            </p:extLst>
          </p:nvPr>
        </p:nvGraphicFramePr>
        <p:xfrm>
          <a:off x="2422799" y="1643030"/>
          <a:ext cx="9505055" cy="4091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ВРП и объем инвестиций в основной капитал, млрд. руб.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вал 11"/>
          <p:cNvSpPr/>
          <p:nvPr/>
        </p:nvSpPr>
        <p:spPr>
          <a:xfrm>
            <a:off x="2854846" y="1427006"/>
            <a:ext cx="216024" cy="216024"/>
          </a:xfrm>
          <a:prstGeom prst="ellipse">
            <a:avLst/>
          </a:prstGeom>
          <a:solidFill>
            <a:srgbClr val="996633"/>
          </a:solid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70870" y="1341562"/>
            <a:ext cx="7056784" cy="63313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rgbClr val="996633"/>
                </a:solidFill>
                <a:cs typeface="Arial" panose="020B0604020202020204" pitchFamily="34" charset="0"/>
              </a:rPr>
              <a:t>Валовой региональный продукт</a:t>
            </a:r>
          </a:p>
          <a:p>
            <a:r>
              <a:rPr lang="ru-RU" sz="1600" dirty="0">
                <a:solidFill>
                  <a:srgbClr val="996633"/>
                </a:solidFill>
                <a:cs typeface="Arial" panose="020B0604020202020204" pitchFamily="34" charset="0"/>
              </a:rPr>
              <a:t>(в основных ценах соответствующих лет)</a:t>
            </a:r>
          </a:p>
        </p:txBody>
      </p:sp>
      <p:sp>
        <p:nvSpPr>
          <p:cNvPr id="14" name="Овал 13"/>
          <p:cNvSpPr/>
          <p:nvPr/>
        </p:nvSpPr>
        <p:spPr>
          <a:xfrm>
            <a:off x="2854846" y="1976198"/>
            <a:ext cx="216024" cy="216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70870" y="1890754"/>
            <a:ext cx="7056784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cs typeface="Arial" panose="020B0604020202020204" pitchFamily="34" charset="0"/>
              </a:rPr>
              <a:t>Инвестиции в основной капитал</a:t>
            </a:r>
            <a:endParaRPr lang="ru-RU" sz="1600" dirty="0">
              <a:solidFill>
                <a:schemeClr val="accent3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/>
          </p:nvPr>
        </p:nvGraphicFramePr>
        <p:xfrm>
          <a:off x="2782838" y="5647672"/>
          <a:ext cx="8856981" cy="868697"/>
        </p:xfrm>
        <a:graphic>
          <a:graphicData uri="http://schemas.openxmlformats.org/drawingml/2006/table">
            <a:tbl>
              <a:tblPr/>
              <a:tblGrid>
                <a:gridCol w="984109">
                  <a:extLst>
                    <a:ext uri="{9D8B030D-6E8A-4147-A177-3AD203B41FA5}">
                      <a16:colId xmlns:a16="http://schemas.microsoft.com/office/drawing/2014/main" xmlns="" val="3156133888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060265752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38427875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99393068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542873401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733830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420187210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7744281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84063092"/>
                    </a:ext>
                  </a:extLst>
                </a:gridCol>
              </a:tblGrid>
              <a:tr h="2134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9125818"/>
                  </a:ext>
                </a:extLst>
              </a:tr>
              <a:tr h="434638">
                <a:tc vMerge="1">
                  <a:txBody>
                    <a:bodyPr/>
                    <a:lstStyle/>
                    <a:p>
                      <a:pPr algn="ctr" fontAlgn="ctr"/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Базовый вариант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534731"/>
                  </a:ext>
                </a:extLst>
              </a:tr>
            </a:tbl>
          </a:graphicData>
        </a:graphic>
      </p:graphicFrame>
      <p:cxnSp>
        <p:nvCxnSpPr>
          <p:cNvPr id="18" name="Прямая соединительная линия 17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8543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trksever.ru/upload/iblock/186/18602a9cc50652ad9eb15bf4424bced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77"/>
          <a:stretch/>
        </p:blipFill>
        <p:spPr bwMode="auto">
          <a:xfrm>
            <a:off x="0" y="1"/>
            <a:ext cx="12185662" cy="6886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12086423"/>
              </p:ext>
            </p:extLst>
          </p:nvPr>
        </p:nvGraphicFramePr>
        <p:xfrm>
          <a:off x="695246" y="873830"/>
          <a:ext cx="5760000" cy="57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995026828"/>
              </p:ext>
            </p:extLst>
          </p:nvPr>
        </p:nvGraphicFramePr>
        <p:xfrm>
          <a:off x="1415246" y="1593830"/>
          <a:ext cx="4320000" cy="432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01078" y="189434"/>
            <a:ext cx="913874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 err="1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Монопрофильная</a:t>
            </a:r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 экономика региона</a:t>
            </a:r>
          </a:p>
        </p:txBody>
      </p:sp>
      <p:pic>
        <p:nvPicPr>
          <p:cNvPr id="4" name="Picture 23" descr="D:\Foto\01. ЛОГО\НАО_PNG_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2494806" y="210942"/>
            <a:ext cx="0" cy="487765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75246" y="1419457"/>
            <a:ext cx="950919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bg1"/>
                </a:solidFill>
                <a:cs typeface="Arial" panose="020B0604020202020204" pitchFamily="34" charset="0"/>
              </a:rPr>
              <a:t>201</a:t>
            </a:r>
            <a:r>
              <a:rPr lang="en-US" sz="2600" b="1" dirty="0">
                <a:solidFill>
                  <a:schemeClr val="bg1"/>
                </a:solidFill>
                <a:cs typeface="Arial" panose="020B0604020202020204" pitchFamily="34" charset="0"/>
              </a:rPr>
              <a:t>7</a:t>
            </a:r>
            <a:endParaRPr lang="ru-RU" sz="26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5245" y="2041351"/>
            <a:ext cx="950919" cy="47924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cs typeface="Arial" panose="020B0604020202020204" pitchFamily="34" charset="0"/>
              </a:rPr>
              <a:t>201</a:t>
            </a:r>
            <a:r>
              <a:rPr lang="en-US" sz="2400" b="1" dirty="0">
                <a:solidFill>
                  <a:schemeClr val="bg1"/>
                </a:solidFill>
                <a:cs typeface="Arial" panose="020B0604020202020204" pitchFamily="34" charset="0"/>
              </a:rPr>
              <a:t>6</a:t>
            </a:r>
            <a:endParaRPr lang="ru-RU" sz="24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" name="Равнобедренный треугольник 13"/>
          <p:cNvSpPr/>
          <p:nvPr/>
        </p:nvSpPr>
        <p:spPr>
          <a:xfrm rot="16200000">
            <a:off x="2422798" y="3946624"/>
            <a:ext cx="432048" cy="432048"/>
          </a:xfrm>
          <a:prstGeom prst="triangle">
            <a:avLst/>
          </a:prstGeom>
          <a:solidFill>
            <a:srgbClr val="235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926854" y="3658592"/>
            <a:ext cx="1497033" cy="923330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Добыча полезных ископаемых</a:t>
            </a:r>
          </a:p>
        </p:txBody>
      </p:sp>
      <p:sp>
        <p:nvSpPr>
          <p:cNvPr id="16" name="Равнобедренный треугольник 15"/>
          <p:cNvSpPr/>
          <p:nvPr/>
        </p:nvSpPr>
        <p:spPr>
          <a:xfrm rot="16200000">
            <a:off x="2422798" y="3154576"/>
            <a:ext cx="432048" cy="432048"/>
          </a:xfrm>
          <a:prstGeom prst="triangle">
            <a:avLst/>
          </a:prstGeom>
          <a:solidFill>
            <a:srgbClr val="2D96D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926854" y="3012261"/>
            <a:ext cx="1497033" cy="646331"/>
          </a:xfrm>
          <a:prstGeom prst="rect">
            <a:avLst/>
          </a:prstGeom>
          <a:solidFill>
            <a:schemeClr val="bg1">
              <a:alpha val="45000"/>
            </a:schemeClr>
          </a:solidFill>
        </p:spPr>
        <p:txBody>
          <a:bodyPr wrap="square">
            <a:spAutoFit/>
          </a:bodyPr>
          <a:lstStyle/>
          <a:p>
            <a:pPr fontAlgn="ctr"/>
            <a:r>
              <a:rPr lang="ru-RU" sz="1800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Прочие отрасли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31750" y="3717925"/>
            <a:ext cx="3960000" cy="2485228"/>
          </a:xfrm>
          <a:prstGeom prst="roundRect">
            <a:avLst>
              <a:gd name="adj" fmla="val 3907"/>
            </a:avLst>
          </a:prstGeom>
          <a:solidFill>
            <a:srgbClr val="1A416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Накопленная добыча</a:t>
            </a:r>
            <a:endParaRPr lang="en-US" sz="2400" dirty="0"/>
          </a:p>
          <a:p>
            <a:pPr algn="ctr"/>
            <a:endParaRPr lang="en-US" sz="1050" dirty="0"/>
          </a:p>
          <a:p>
            <a:pPr algn="ctr"/>
            <a:r>
              <a:rPr lang="ru-RU" sz="2400" dirty="0"/>
              <a:t>250 миллионов тонн</a:t>
            </a:r>
          </a:p>
          <a:p>
            <a:pPr algn="ctr"/>
            <a:r>
              <a:rPr lang="ru-RU" sz="2400" dirty="0"/>
              <a:t>8% от объема начальных суммарных ресурсов</a:t>
            </a:r>
            <a:endParaRPr lang="ru-RU" sz="2400" baseline="30000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025453" y="1397046"/>
            <a:ext cx="3960000" cy="2189578"/>
          </a:xfrm>
          <a:prstGeom prst="roundRect">
            <a:avLst>
              <a:gd name="adj" fmla="val 3997"/>
            </a:avLst>
          </a:prstGeom>
          <a:solidFill>
            <a:srgbClr val="1A416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Добыча нефти</a:t>
            </a:r>
          </a:p>
          <a:p>
            <a:pPr algn="ctr"/>
            <a:r>
              <a:rPr lang="ru-RU" sz="2400" dirty="0"/>
              <a:t>  </a:t>
            </a:r>
          </a:p>
          <a:p>
            <a:pPr algn="ctr"/>
            <a:r>
              <a:rPr lang="ru-RU" sz="2400" dirty="0"/>
              <a:t>15 – 16 миллионов</a:t>
            </a:r>
          </a:p>
          <a:p>
            <a:pPr algn="ctr"/>
            <a:r>
              <a:rPr lang="ru-RU" sz="2400" dirty="0"/>
              <a:t>тонн ежегодно</a:t>
            </a:r>
          </a:p>
        </p:txBody>
      </p:sp>
    </p:spTree>
    <p:extLst>
      <p:ext uri="{BB962C8B-B14F-4D97-AF65-F5344CB8AC3E}">
        <p14:creationId xmlns:p14="http://schemas.microsoft.com/office/powerpoint/2010/main" val="18742995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eUCFAYURxWk/VWBqa047VfI/AAAAAAAAAe0/3lopUIbac3w/s1600/%25D0%25A0%25D0%25B0%25D0%25B7%25D0%25B2%25D0%25B5%25D0%25B4%25D0%25BE%25D1%2587%25D0%25BD%25D1%258B%25D0%25B5%2B%25D1%2581%25D0%25BA%25D0%25B2%25D0%25B0%25D0%25B6%25D0%25B8%25D0%25BD%25D1%258B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96" r="33351"/>
          <a:stretch/>
        </p:blipFill>
        <p:spPr bwMode="auto">
          <a:xfrm>
            <a:off x="-25474" y="0"/>
            <a:ext cx="2448272" cy="6846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Промышленное производство</a:t>
            </a:r>
          </a:p>
        </p:txBody>
      </p:sp>
      <p:pic>
        <p:nvPicPr>
          <p:cNvPr id="62" name="Picture 23" descr="D:\Foto\01. ЛОГО\НАО_PNG_0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40" y="119721"/>
            <a:ext cx="1391820" cy="638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/>
          </p:nvPr>
        </p:nvGraphicFramePr>
        <p:xfrm>
          <a:off x="2782838" y="5647672"/>
          <a:ext cx="8856981" cy="868697"/>
        </p:xfrm>
        <a:graphic>
          <a:graphicData uri="http://schemas.openxmlformats.org/drawingml/2006/table">
            <a:tbl>
              <a:tblPr/>
              <a:tblGrid>
                <a:gridCol w="984109">
                  <a:extLst>
                    <a:ext uri="{9D8B030D-6E8A-4147-A177-3AD203B41FA5}">
                      <a16:colId xmlns:a16="http://schemas.microsoft.com/office/drawing/2014/main" xmlns="" val="3156133888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060265752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38427875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99393068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542873401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733830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420187210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7744281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84063092"/>
                    </a:ext>
                  </a:extLst>
                </a:gridCol>
              </a:tblGrid>
              <a:tr h="2134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9125818"/>
                  </a:ext>
                </a:extLst>
              </a:tr>
              <a:tr h="434638">
                <a:tc vMerge="1">
                  <a:txBody>
                    <a:bodyPr/>
                    <a:lstStyle/>
                    <a:p>
                      <a:pPr algn="ctr" fontAlgn="ctr"/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Базовый вариант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534731"/>
                  </a:ext>
                </a:extLst>
              </a:tr>
            </a:tbl>
          </a:graphicData>
        </a:graphic>
      </p:graphicFrame>
      <p:graphicFrame>
        <p:nvGraphicFramePr>
          <p:cNvPr id="22" name="Диаграмма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8324434"/>
              </p:ext>
            </p:extLst>
          </p:nvPr>
        </p:nvGraphicFramePr>
        <p:xfrm>
          <a:off x="2638823" y="3399768"/>
          <a:ext cx="9216628" cy="3148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Овал 22"/>
          <p:cNvSpPr/>
          <p:nvPr/>
        </p:nvSpPr>
        <p:spPr>
          <a:xfrm>
            <a:off x="3001248" y="1797189"/>
            <a:ext cx="216024" cy="216024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217272" y="1711745"/>
            <a:ext cx="3960440" cy="663911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chemeClr val="accent3">
                    <a:lumMod val="50000"/>
                  </a:schemeClr>
                </a:solidFill>
                <a:cs typeface="Arial" panose="020B0604020202020204" pitchFamily="34" charset="0"/>
              </a:rPr>
              <a:t>Объем отгруженной продукции (работ. услуг), млн. рублей</a:t>
            </a:r>
            <a:endParaRPr lang="ru-RU" sz="1600" dirty="0">
              <a:solidFill>
                <a:schemeClr val="accent3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998862" y="1138974"/>
            <a:ext cx="216024" cy="2160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214886" y="1053530"/>
            <a:ext cx="5040560" cy="663911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Индекс промышленного производства,</a:t>
            </a:r>
          </a:p>
          <a:p>
            <a:r>
              <a:rPr lang="ru-RU" sz="18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% к предыдущему году в сопоставимых ценах</a:t>
            </a:r>
            <a:endParaRPr lang="ru-RU" sz="16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" name="Овал 1"/>
          <p:cNvSpPr/>
          <p:nvPr/>
        </p:nvSpPr>
        <p:spPr>
          <a:xfrm>
            <a:off x="2998862" y="2582287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890850" y="2693938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115%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934966" y="2997810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826954" y="3046187"/>
            <a:ext cx="792088" cy="479245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23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97%</a:t>
            </a:r>
          </a:p>
        </p:txBody>
      </p:sp>
      <p:sp>
        <p:nvSpPr>
          <p:cNvPr id="30" name="Овал 29"/>
          <p:cNvSpPr/>
          <p:nvPr/>
        </p:nvSpPr>
        <p:spPr>
          <a:xfrm>
            <a:off x="4973072" y="2894315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877079" y="301203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99%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2" name="Овал 31"/>
          <p:cNvSpPr/>
          <p:nvPr/>
        </p:nvSpPr>
        <p:spPr>
          <a:xfrm>
            <a:off x="6008200" y="2726303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900188" y="2837954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102%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7982410" y="2726303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874398" y="2837954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103%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8918514" y="2726367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810502" y="2838018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103%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9854618" y="2654359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9746606" y="276601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104%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10892724" y="2654359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0784712" y="2766010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104%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6944304" y="2728736"/>
            <a:ext cx="576064" cy="576000"/>
          </a:xfrm>
          <a:prstGeom prst="ellipse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836292" y="2840387"/>
            <a:ext cx="792088" cy="356134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103%</a:t>
            </a:r>
            <a:endParaRPr lang="ru-RU" sz="1400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cxnSp>
        <p:nvCxnSpPr>
          <p:cNvPr id="5" name="Прямая соединительная линия 4"/>
          <p:cNvCxnSpPr>
            <a:stCxn id="2" idx="5"/>
            <a:endCxn id="28" idx="2"/>
          </p:cNvCxnSpPr>
          <p:nvPr/>
        </p:nvCxnSpPr>
        <p:spPr>
          <a:xfrm>
            <a:off x="3490563" y="3073934"/>
            <a:ext cx="444403" cy="211876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28" idx="6"/>
          </p:cNvCxnSpPr>
          <p:nvPr/>
        </p:nvCxnSpPr>
        <p:spPr>
          <a:xfrm flipV="1">
            <a:off x="4511030" y="3198904"/>
            <a:ext cx="462042" cy="86906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>
            <a:endCxn id="32" idx="2"/>
          </p:cNvCxnSpPr>
          <p:nvPr/>
        </p:nvCxnSpPr>
        <p:spPr>
          <a:xfrm flipV="1">
            <a:off x="5549136" y="3014303"/>
            <a:ext cx="459064" cy="184601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>
            <a:stCxn id="32" idx="6"/>
            <a:endCxn id="44" idx="2"/>
          </p:cNvCxnSpPr>
          <p:nvPr/>
        </p:nvCxnSpPr>
        <p:spPr>
          <a:xfrm>
            <a:off x="6584264" y="3014303"/>
            <a:ext cx="360040" cy="2433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>
            <a:stCxn id="44" idx="6"/>
            <a:endCxn id="36" idx="2"/>
          </p:cNvCxnSpPr>
          <p:nvPr/>
        </p:nvCxnSpPr>
        <p:spPr>
          <a:xfrm flipV="1">
            <a:off x="7520368" y="3014303"/>
            <a:ext cx="462042" cy="2433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>
            <a:stCxn id="38" idx="2"/>
            <a:endCxn id="36" idx="6"/>
          </p:cNvCxnSpPr>
          <p:nvPr/>
        </p:nvCxnSpPr>
        <p:spPr>
          <a:xfrm flipH="1" flipV="1">
            <a:off x="8558474" y="3014303"/>
            <a:ext cx="360040" cy="64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40" idx="2"/>
            <a:endCxn id="38" idx="6"/>
          </p:cNvCxnSpPr>
          <p:nvPr/>
        </p:nvCxnSpPr>
        <p:spPr>
          <a:xfrm flipH="1">
            <a:off x="9494578" y="2942359"/>
            <a:ext cx="360040" cy="72008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40" idx="6"/>
            <a:endCxn id="42" idx="2"/>
          </p:cNvCxnSpPr>
          <p:nvPr/>
        </p:nvCxnSpPr>
        <p:spPr>
          <a:xfrm>
            <a:off x="10430682" y="2942359"/>
            <a:ext cx="462042" cy="0"/>
          </a:xfrm>
          <a:prstGeom prst="line">
            <a:avLst/>
          </a:prstGeom>
          <a:ln w="317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42855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/>
          </p:nvPr>
        </p:nvGraphicFramePr>
        <p:xfrm>
          <a:off x="2494806" y="5392046"/>
          <a:ext cx="9432000" cy="1097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Диаграмма 1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12920114"/>
              </p:ext>
            </p:extLst>
          </p:nvPr>
        </p:nvGraphicFramePr>
        <p:xfrm>
          <a:off x="2494806" y="909514"/>
          <a:ext cx="10441160" cy="32989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Picture 2" descr="http://www.visitnao.ru/upload/resize_cache/iblock/a3b/1000_3000_1/a3bb0966705e95c3ef3d828ac3ae37a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7" r="33433"/>
          <a:stretch/>
        </p:blipFill>
        <p:spPr bwMode="auto">
          <a:xfrm flipH="1">
            <a:off x="-34677" y="-1"/>
            <a:ext cx="2457475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2999188" y="4437906"/>
          <a:ext cx="8856981" cy="868697"/>
        </p:xfrm>
        <a:graphic>
          <a:graphicData uri="http://schemas.openxmlformats.org/drawingml/2006/table">
            <a:tbl>
              <a:tblPr/>
              <a:tblGrid>
                <a:gridCol w="984109">
                  <a:extLst>
                    <a:ext uri="{9D8B030D-6E8A-4147-A177-3AD203B41FA5}">
                      <a16:colId xmlns:a16="http://schemas.microsoft.com/office/drawing/2014/main" xmlns="" val="3156133888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060265752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38427875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99393068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542873401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7338309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3420187210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77442814"/>
                    </a:ext>
                  </a:extLst>
                </a:gridCol>
                <a:gridCol w="984109">
                  <a:extLst>
                    <a:ext uri="{9D8B030D-6E8A-4147-A177-3AD203B41FA5}">
                      <a16:colId xmlns:a16="http://schemas.microsoft.com/office/drawing/2014/main" xmlns="" val="184063092"/>
                    </a:ext>
                  </a:extLst>
                </a:gridCol>
              </a:tblGrid>
              <a:tr h="21343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2016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2017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2018</a:t>
                      </a: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оценка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2019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2020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2021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2022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2023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2024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9125818"/>
                  </a:ext>
                </a:extLst>
              </a:tr>
              <a:tr h="434638">
                <a:tc vMerge="1">
                  <a:txBody>
                    <a:bodyPr/>
                    <a:lstStyle/>
                    <a:p>
                      <a:pPr algn="ctr" fontAlgn="ctr"/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fontAlgn="ctr"/>
                      <a:endParaRPr lang="ru-RU" sz="14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Базовый вариант</a:t>
                      </a: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339" marR="7339" marT="7339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7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88534731"/>
                  </a:ext>
                </a:extLst>
              </a:tr>
            </a:tbl>
          </a:graphicData>
        </a:graphic>
      </p:graphicFrame>
      <p:sp>
        <p:nvSpPr>
          <p:cNvPr id="61" name="Прямоугольник 60"/>
          <p:cNvSpPr/>
          <p:nvPr/>
        </p:nvSpPr>
        <p:spPr>
          <a:xfrm>
            <a:off x="2501078" y="189434"/>
            <a:ext cx="9426776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Численность населения, тыс. человек</a:t>
            </a:r>
          </a:p>
        </p:txBody>
      </p:sp>
      <p:sp>
        <p:nvSpPr>
          <p:cNvPr id="6" name="Овал 5"/>
          <p:cNvSpPr/>
          <p:nvPr/>
        </p:nvSpPr>
        <p:spPr>
          <a:xfrm>
            <a:off x="2998862" y="1773610"/>
            <a:ext cx="216024" cy="216024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214886" y="1688166"/>
            <a:ext cx="3312368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chemeClr val="accent1">
                    <a:lumMod val="75000"/>
                  </a:schemeClr>
                </a:solidFill>
                <a:cs typeface="Arial" panose="020B0604020202020204" pitchFamily="34" charset="0"/>
              </a:rPr>
              <a:t>Все население (среднегодовая)</a:t>
            </a:r>
          </a:p>
        </p:txBody>
      </p:sp>
      <p:sp>
        <p:nvSpPr>
          <p:cNvPr id="16" name="Овал 15"/>
          <p:cNvSpPr/>
          <p:nvPr/>
        </p:nvSpPr>
        <p:spPr>
          <a:xfrm>
            <a:off x="2998862" y="2775004"/>
            <a:ext cx="216024" cy="216024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14886" y="2689560"/>
            <a:ext cx="4320480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Трудоспособное население</a:t>
            </a:r>
          </a:p>
        </p:txBody>
      </p:sp>
      <p:sp>
        <p:nvSpPr>
          <p:cNvPr id="18" name="Овал 17"/>
          <p:cNvSpPr/>
          <p:nvPr/>
        </p:nvSpPr>
        <p:spPr>
          <a:xfrm>
            <a:off x="2998862" y="3922287"/>
            <a:ext cx="216024" cy="216024"/>
          </a:xfrm>
          <a:prstGeom prst="ellipse">
            <a:avLst/>
          </a:prstGeom>
          <a:solidFill>
            <a:srgbClr val="EF6139"/>
          </a:solidFill>
          <a:ln>
            <a:solidFill>
              <a:srgbClr val="EF61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214886" y="3836843"/>
            <a:ext cx="4320480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rgbClr val="EF6139"/>
                </a:solidFill>
                <a:cs typeface="Arial" panose="020B0604020202020204" pitchFamily="34" charset="0"/>
              </a:rPr>
              <a:t>Старше трудоспособного</a:t>
            </a:r>
          </a:p>
        </p:txBody>
      </p:sp>
      <p:sp>
        <p:nvSpPr>
          <p:cNvPr id="21" name="Овал 20"/>
          <p:cNvSpPr/>
          <p:nvPr/>
        </p:nvSpPr>
        <p:spPr>
          <a:xfrm>
            <a:off x="2998862" y="6225525"/>
            <a:ext cx="216024" cy="216024"/>
          </a:xfrm>
          <a:prstGeom prst="ellips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214886" y="6140081"/>
            <a:ext cx="4320480" cy="386912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1800" dirty="0">
                <a:solidFill>
                  <a:srgbClr val="996633"/>
                </a:solidFill>
                <a:cs typeface="Arial" panose="020B0604020202020204" pitchFamily="34" charset="0"/>
              </a:rPr>
              <a:t>Продолжительность жизни, лет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11515774" y="2264981"/>
            <a:ext cx="53692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rgbClr val="385723"/>
                </a:solidFill>
                <a:cs typeface="Arial" panose="020B0604020202020204" pitchFamily="34" charset="0"/>
              </a:rPr>
              <a:t>↓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11514187" y="1077224"/>
            <a:ext cx="53692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rgbClr val="23578E"/>
                </a:solidFill>
                <a:cs typeface="Arial" panose="020B0604020202020204" pitchFamily="34" charset="0"/>
              </a:rPr>
              <a:t>↑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1514187" y="3224266"/>
            <a:ext cx="53692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rgbClr val="EF6139"/>
                </a:solidFill>
                <a:cs typeface="Arial" panose="020B0604020202020204" pitchFamily="34" charset="0"/>
              </a:rPr>
              <a:t>↑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1514187" y="5580315"/>
            <a:ext cx="536924" cy="510023"/>
          </a:xfrm>
          <a:prstGeom prst="rect">
            <a:avLst/>
          </a:prstGeom>
        </p:spPr>
        <p:txBody>
          <a:bodyPr wrap="square" lIns="108850" tIns="54425" rIns="108850" bIns="54425">
            <a:spAutoFit/>
          </a:bodyPr>
          <a:lstStyle/>
          <a:p>
            <a:r>
              <a:rPr lang="ru-RU" sz="2600" b="1" dirty="0">
                <a:solidFill>
                  <a:srgbClr val="996633"/>
                </a:solidFill>
                <a:cs typeface="Arial" panose="020B0604020202020204" pitchFamily="34" charset="0"/>
              </a:rPr>
              <a:t>↑</a:t>
            </a:r>
          </a:p>
        </p:txBody>
      </p:sp>
    </p:spTree>
    <p:extLst>
      <p:ext uri="{BB962C8B-B14F-4D97-AF65-F5344CB8AC3E}">
        <p14:creationId xmlns:p14="http://schemas.microsoft.com/office/powerpoint/2010/main" val="362096517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3578E"/>
      </a:accent1>
      <a:accent2>
        <a:srgbClr val="2D96D3"/>
      </a:accent2>
      <a:accent3>
        <a:srgbClr val="6689BB"/>
      </a:accent3>
      <a:accent4>
        <a:srgbClr val="149CBB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52496</TotalTime>
  <Words>5471</Words>
  <Application>Microsoft Office PowerPoint</Application>
  <PresentationFormat>Произвольный</PresentationFormat>
  <Paragraphs>2313</Paragraphs>
  <Slides>50</Slides>
  <Notes>29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Журавлёва Галина Борисовна</dc:creator>
  <cp:lastModifiedBy>Анисимова Елена Геннадьевна</cp:lastModifiedBy>
  <cp:revision>890</cp:revision>
  <cp:lastPrinted>2018-10-25T13:22:55Z</cp:lastPrinted>
  <dcterms:created xsi:type="dcterms:W3CDTF">2016-11-19T09:21:03Z</dcterms:created>
  <dcterms:modified xsi:type="dcterms:W3CDTF">2018-10-26T14:18:42Z</dcterms:modified>
</cp:coreProperties>
</file>